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8.jpg" ContentType="image/png"/>
  <Override PartName="/ppt/media/image19.jpg" ContentType="image/png"/>
  <Override PartName="/ppt/media/image20.jpg" ContentType="image/png"/>
  <Override PartName="/ppt/media/image21.jpg" ContentType="image/png"/>
  <Override PartName="/ppt/media/image23.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9"/>
  </p:notesMasterIdLst>
  <p:handoutMasterIdLst>
    <p:handoutMasterId r:id="rId60"/>
  </p:handoutMasterIdLst>
  <p:sldIdLst>
    <p:sldId id="320" r:id="rId5"/>
    <p:sldId id="285" r:id="rId6"/>
    <p:sldId id="372" r:id="rId7"/>
    <p:sldId id="373" r:id="rId8"/>
    <p:sldId id="374" r:id="rId9"/>
    <p:sldId id="415" r:id="rId10"/>
    <p:sldId id="377" r:id="rId11"/>
    <p:sldId id="378" r:id="rId12"/>
    <p:sldId id="379" r:id="rId13"/>
    <p:sldId id="380" r:id="rId14"/>
    <p:sldId id="426" r:id="rId15"/>
    <p:sldId id="382" r:id="rId16"/>
    <p:sldId id="383" r:id="rId17"/>
    <p:sldId id="386" r:id="rId18"/>
    <p:sldId id="387" r:id="rId19"/>
    <p:sldId id="388" r:id="rId20"/>
    <p:sldId id="389" r:id="rId21"/>
    <p:sldId id="390" r:id="rId22"/>
    <p:sldId id="391" r:id="rId23"/>
    <p:sldId id="392" r:id="rId24"/>
    <p:sldId id="393" r:id="rId25"/>
    <p:sldId id="421" r:id="rId26"/>
    <p:sldId id="394" r:id="rId27"/>
    <p:sldId id="395" r:id="rId28"/>
    <p:sldId id="396" r:id="rId29"/>
    <p:sldId id="431" r:id="rId30"/>
    <p:sldId id="399" r:id="rId31"/>
    <p:sldId id="400" r:id="rId32"/>
    <p:sldId id="401" r:id="rId33"/>
    <p:sldId id="402" r:id="rId34"/>
    <p:sldId id="403" r:id="rId35"/>
    <p:sldId id="428" r:id="rId36"/>
    <p:sldId id="422" r:id="rId37"/>
    <p:sldId id="427" r:id="rId38"/>
    <p:sldId id="429" r:id="rId39"/>
    <p:sldId id="430" r:id="rId40"/>
    <p:sldId id="406" r:id="rId41"/>
    <p:sldId id="407" r:id="rId42"/>
    <p:sldId id="408" r:id="rId43"/>
    <p:sldId id="409" r:id="rId44"/>
    <p:sldId id="410" r:id="rId45"/>
    <p:sldId id="411" r:id="rId46"/>
    <p:sldId id="412" r:id="rId47"/>
    <p:sldId id="413" r:id="rId48"/>
    <p:sldId id="416" r:id="rId49"/>
    <p:sldId id="417" r:id="rId50"/>
    <p:sldId id="418" r:id="rId51"/>
    <p:sldId id="419" r:id="rId52"/>
    <p:sldId id="420" r:id="rId53"/>
    <p:sldId id="424" r:id="rId54"/>
    <p:sldId id="381" r:id="rId55"/>
    <p:sldId id="425" r:id="rId56"/>
    <p:sldId id="384" r:id="rId57"/>
    <p:sldId id="385"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ROBEL MARTIN RUDIGER#" initials="#MR" lastIdx="31" clrIdx="0">
    <p:extLst>
      <p:ext uri="{19B8F6BF-5375-455C-9EA6-DF929625EA0E}">
        <p15:presenceInfo xmlns:p15="http://schemas.microsoft.com/office/powerpoint/2012/main" userId="S-1-5-21-34169875-296378884-1082727923-2904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0AFC"/>
    <a:srgbClr val="142538"/>
    <a:srgbClr val="727272"/>
    <a:srgbClr val="A293B4"/>
    <a:srgbClr val="5C516C"/>
    <a:srgbClr val="0A9FC8"/>
    <a:srgbClr val="021059"/>
    <a:srgbClr val="4284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22" autoAdjust="0"/>
    <p:restoredTop sz="82883"/>
  </p:normalViewPr>
  <p:slideViewPr>
    <p:cSldViewPr snapToGrid="0" snapToObjects="1">
      <p:cViewPr varScale="1">
        <p:scale>
          <a:sx n="149" d="100"/>
          <a:sy n="149" d="100"/>
        </p:scale>
        <p:origin x="1968"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1/28/22</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9DFB6F-C049-4BD1-ABC8-383C204381C3}" type="datetimeFigureOut">
              <a:rPr lang="en-SG" smtClean="0"/>
              <a:t>28/1/22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804906-5A6E-40E7-A2A7-F0ADDFD51A29}" type="slidenum">
              <a:rPr lang="en-SG" smtClean="0"/>
              <a:t>‹#›</a:t>
            </a:fld>
            <a:endParaRPr lang="en-SG"/>
          </a:p>
        </p:txBody>
      </p:sp>
    </p:spTree>
    <p:extLst>
      <p:ext uri="{BB962C8B-B14F-4D97-AF65-F5344CB8AC3E}">
        <p14:creationId xmlns:p14="http://schemas.microsoft.com/office/powerpoint/2010/main" val="3465641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1</a:t>
            </a:fld>
            <a:endParaRPr lang="en-SG"/>
          </a:p>
        </p:txBody>
      </p:sp>
    </p:spTree>
    <p:extLst>
      <p:ext uri="{BB962C8B-B14F-4D97-AF65-F5344CB8AC3E}">
        <p14:creationId xmlns:p14="http://schemas.microsoft.com/office/powerpoint/2010/main" val="906822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implicit</a:t>
            </a:r>
          </a:p>
          <a:p>
            <a:r>
              <a:rPr lang="en-US" dirty="0"/>
              <a:t>Right: explicit</a:t>
            </a:r>
          </a:p>
        </p:txBody>
      </p:sp>
      <p:sp>
        <p:nvSpPr>
          <p:cNvPr id="4" name="Slide Number Placeholder 3"/>
          <p:cNvSpPr>
            <a:spLocks noGrp="1"/>
          </p:cNvSpPr>
          <p:nvPr>
            <p:ph type="sldNum" sz="quarter" idx="5"/>
          </p:nvPr>
        </p:nvSpPr>
        <p:spPr/>
        <p:txBody>
          <a:bodyPr/>
          <a:lstStyle/>
          <a:p>
            <a:fld id="{25804906-5A6E-40E7-A2A7-F0ADDFD51A29}" type="slidenum">
              <a:rPr lang="en-SG" smtClean="0"/>
              <a:t>11</a:t>
            </a:fld>
            <a:endParaRPr lang="en-SG"/>
          </a:p>
        </p:txBody>
      </p:sp>
    </p:spTree>
    <p:extLst>
      <p:ext uri="{BB962C8B-B14F-4D97-AF65-F5344CB8AC3E}">
        <p14:creationId xmlns:p14="http://schemas.microsoft.com/office/powerpoint/2010/main" val="1789265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12</a:t>
            </a:fld>
            <a:endParaRPr lang="en-SG"/>
          </a:p>
        </p:txBody>
      </p:sp>
    </p:spTree>
    <p:extLst>
      <p:ext uri="{BB962C8B-B14F-4D97-AF65-F5344CB8AC3E}">
        <p14:creationId xmlns:p14="http://schemas.microsoft.com/office/powerpoint/2010/main" val="1203738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F41A508-FF55-48E3-9CB7-7BC0C281BF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41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two may require domain specific knowledge</a:t>
            </a:r>
          </a:p>
        </p:txBody>
      </p:sp>
      <p:sp>
        <p:nvSpPr>
          <p:cNvPr id="4" name="Slide Number Placeholder 3"/>
          <p:cNvSpPr>
            <a:spLocks noGrp="1"/>
          </p:cNvSpPr>
          <p:nvPr>
            <p:ph type="sldNum" sz="quarter" idx="5"/>
          </p:nvPr>
        </p:nvSpPr>
        <p:spPr/>
        <p:txBody>
          <a:bodyPr/>
          <a:lstStyle/>
          <a:p>
            <a:fld id="{25804906-5A6E-40E7-A2A7-F0ADDFD51A29}" type="slidenum">
              <a:rPr lang="en-SG" smtClean="0"/>
              <a:t>14</a:t>
            </a:fld>
            <a:endParaRPr lang="en-SG"/>
          </a:p>
        </p:txBody>
      </p:sp>
    </p:spTree>
    <p:extLst>
      <p:ext uri="{BB962C8B-B14F-4D97-AF65-F5344CB8AC3E}">
        <p14:creationId xmlns:p14="http://schemas.microsoft.com/office/powerpoint/2010/main" val="274225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see any redundancy?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F41A508-FF55-48E3-9CB7-7BC0C281BF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8881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F41A508-FF55-48E3-9CB7-7BC0C281BF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710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F41A508-FF55-48E3-9CB7-7BC0C281BF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474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branch go first?</a:t>
            </a:r>
          </a:p>
        </p:txBody>
      </p:sp>
      <p:sp>
        <p:nvSpPr>
          <p:cNvPr id="4" name="Slide Number Placeholder 3"/>
          <p:cNvSpPr>
            <a:spLocks noGrp="1"/>
          </p:cNvSpPr>
          <p:nvPr>
            <p:ph type="sldNum" sz="quarter" idx="5"/>
          </p:nvPr>
        </p:nvSpPr>
        <p:spPr/>
        <p:txBody>
          <a:bodyPr/>
          <a:lstStyle/>
          <a:p>
            <a:fld id="{25804906-5A6E-40E7-A2A7-F0ADDFD51A29}" type="slidenum">
              <a:rPr lang="en-SG" smtClean="0"/>
              <a:t>22</a:t>
            </a:fld>
            <a:endParaRPr lang="en-SG"/>
          </a:p>
        </p:txBody>
      </p:sp>
    </p:spTree>
    <p:extLst>
      <p:ext uri="{BB962C8B-B14F-4D97-AF65-F5344CB8AC3E}">
        <p14:creationId xmlns:p14="http://schemas.microsoft.com/office/powerpoint/2010/main" val="1839307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hardest first: what is the heuristics? Think of the case when you do homework: you choose the hardest first or easiest first? In exam?</a:t>
            </a:r>
          </a:p>
          <a:p>
            <a:endParaRPr lang="en-US" dirty="0"/>
          </a:p>
          <a:p>
            <a:r>
              <a:rPr lang="en-US" dirty="0"/>
              <a:t>Think of a case</a:t>
            </a:r>
            <a:r>
              <a:rPr lang="zh-CN" altLang="en-US" dirty="0"/>
              <a:t> </a:t>
            </a:r>
            <a:r>
              <a:rPr lang="en-US" altLang="zh-CN" dirty="0"/>
              <a:t>when ”most” is not applicable? When you cannot determine the “most”. </a:t>
            </a:r>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23</a:t>
            </a:fld>
            <a:endParaRPr lang="en-SG"/>
          </a:p>
        </p:txBody>
      </p:sp>
    </p:spTree>
    <p:extLst>
      <p:ext uri="{BB962C8B-B14F-4D97-AF65-F5344CB8AC3E}">
        <p14:creationId xmlns:p14="http://schemas.microsoft.com/office/powerpoint/2010/main" val="387346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 1. apply simple but constraint-violating "solutions"</a:t>
            </a:r>
          </a:p>
          <a:p>
            <a:r>
              <a:rPr lang="en-US" dirty="0"/>
              <a:t>2. and then, choose the min-conflict one, revise it.</a:t>
            </a:r>
          </a:p>
        </p:txBody>
      </p:sp>
      <p:sp>
        <p:nvSpPr>
          <p:cNvPr id="4" name="Slide Number Placeholder 3"/>
          <p:cNvSpPr>
            <a:spLocks noGrp="1"/>
          </p:cNvSpPr>
          <p:nvPr>
            <p:ph type="sldNum" sz="quarter" idx="5"/>
          </p:nvPr>
        </p:nvSpPr>
        <p:spPr/>
        <p:txBody>
          <a:bodyPr/>
          <a:lstStyle/>
          <a:p>
            <a:fld id="{25804906-5A6E-40E7-A2A7-F0ADDFD51A29}" type="slidenum">
              <a:rPr lang="en-SG" smtClean="0"/>
              <a:t>25</a:t>
            </a:fld>
            <a:endParaRPr lang="en-SG"/>
          </a:p>
        </p:txBody>
      </p:sp>
    </p:spTree>
    <p:extLst>
      <p:ext uri="{BB962C8B-B14F-4D97-AF65-F5344CB8AC3E}">
        <p14:creationId xmlns:p14="http://schemas.microsoft.com/office/powerpoint/2010/main" val="3992243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F41A508-FF55-48E3-9CB7-7BC0C281BF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468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26</a:t>
            </a:fld>
            <a:endParaRPr lang="en-SG"/>
          </a:p>
        </p:txBody>
      </p:sp>
    </p:spTree>
    <p:extLst>
      <p:ext uri="{BB962C8B-B14F-4D97-AF65-F5344CB8AC3E}">
        <p14:creationId xmlns:p14="http://schemas.microsoft.com/office/powerpoint/2010/main" val="2487605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Your opponent will not react as what you expect!</a:t>
            </a:r>
          </a:p>
          <a:p>
            <a:r>
              <a:rPr lang="en-SG" dirty="0"/>
              <a:t>For example, why sometimes, a noob may win a pro? Your strategy is based on the over-estimation of your opponent’s move.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756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why efficiency, you </a:t>
            </a:r>
            <a:r>
              <a:rPr lang="en-SG" dirty="0" err="1"/>
              <a:t>opponnet</a:t>
            </a:r>
            <a:r>
              <a:rPr lang="en-SG" dirty="0"/>
              <a:t> cannot </a:t>
            </a:r>
            <a:r>
              <a:rPr lang="en-SG" dirty="0" err="1"/>
              <a:t>wati</a:t>
            </a:r>
            <a:r>
              <a:rPr lang="en-SG" dirty="0"/>
              <a:t> for a year for you to compute for an answer.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447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i</a:t>
            </a:r>
            <a:r>
              <a:rPr lang="en-SG" dirty="0"/>
              <a:t> will upload the paper for poker. For imperfect information, we need game theory.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389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First turn or not</a:t>
            </a:r>
          </a:p>
          <a:p>
            <a:pPr marL="228600" indent="-228600">
              <a:buAutoNum type="arabicPeriod"/>
            </a:pPr>
            <a:r>
              <a:rPr lang="en-SG" dirty="0"/>
              <a:t>Utility function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3070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from normal search which just choose a greedy estimation value, in adversarial search, we need adversarial search strategy.</a:t>
            </a:r>
          </a:p>
          <a:p>
            <a:endParaRPr lang="en-US" dirty="0"/>
          </a:p>
          <a:p>
            <a:r>
              <a:rPr lang="en-US" dirty="0"/>
              <a:t>How to read this tree? We have two points of view, Max and Min, hostile.</a:t>
            </a:r>
          </a:p>
          <a:p>
            <a:r>
              <a:rPr lang="en-US" dirty="0"/>
              <a:t>There is a utility value for each move and its corresponding state.</a:t>
            </a:r>
          </a:p>
          <a:p>
            <a:r>
              <a:rPr lang="en-US" dirty="0"/>
              <a:t>Where to put first X? The max value. </a:t>
            </a:r>
          </a:p>
          <a:p>
            <a:endParaRPr lang="en-US" dirty="0"/>
          </a:p>
          <a:p>
            <a:r>
              <a:rPr lang="en-US" dirty="0"/>
              <a:t>Where does the value comes from? From your opponent’s most </a:t>
            </a:r>
            <a:r>
              <a:rPr lang="en-US" dirty="0" err="1"/>
              <a:t>adversed</a:t>
            </a:r>
            <a:r>
              <a:rPr lang="en-US" dirty="0"/>
              <a:t> move. That is, each value is from the win rate minimized by your opponent. So, each value is the try-hard value from your opponent.</a:t>
            </a:r>
          </a:p>
          <a:p>
            <a:endParaRPr lang="en-US" dirty="0"/>
          </a:p>
          <a:p>
            <a:r>
              <a:rPr lang="en-US" dirty="0"/>
              <a:t>Symmetry.</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65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32</a:t>
            </a:fld>
            <a:endParaRPr lang="en-SG"/>
          </a:p>
        </p:txBody>
      </p:sp>
    </p:spTree>
    <p:extLst>
      <p:ext uri="{BB962C8B-B14F-4D97-AF65-F5344CB8AC3E}">
        <p14:creationId xmlns:p14="http://schemas.microsoft.com/office/powerpoint/2010/main" val="1878283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33</a:t>
            </a:fld>
            <a:endParaRPr lang="en-SG"/>
          </a:p>
        </p:txBody>
      </p:sp>
    </p:spTree>
    <p:extLst>
      <p:ext uri="{BB962C8B-B14F-4D97-AF65-F5344CB8AC3E}">
        <p14:creationId xmlns:p14="http://schemas.microsoft.com/office/powerpoint/2010/main" val="1916724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34</a:t>
            </a:fld>
            <a:endParaRPr lang="en-SG"/>
          </a:p>
        </p:txBody>
      </p:sp>
    </p:spTree>
    <p:extLst>
      <p:ext uri="{BB962C8B-B14F-4D97-AF65-F5344CB8AC3E}">
        <p14:creationId xmlns:p14="http://schemas.microsoft.com/office/powerpoint/2010/main" val="2131497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35</a:t>
            </a:fld>
            <a:endParaRPr lang="en-SG"/>
          </a:p>
        </p:txBody>
      </p:sp>
    </p:spTree>
    <p:extLst>
      <p:ext uri="{BB962C8B-B14F-4D97-AF65-F5344CB8AC3E}">
        <p14:creationId xmlns:p14="http://schemas.microsoft.com/office/powerpoint/2010/main" val="2532395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Anymore? Any search with a goal is a constraint search.  You can always set up a goal threshold &gt; 0. salary &gt; 10k, bonus &gt; 12 month, working time &lt; 4 hours/week, paid leave &gt; 1 month.</a:t>
            </a:r>
          </a:p>
        </p:txBody>
      </p:sp>
      <p:sp>
        <p:nvSpPr>
          <p:cNvPr id="4" name="Slide Number Placeholder 3"/>
          <p:cNvSpPr>
            <a:spLocks noGrp="1"/>
          </p:cNvSpPr>
          <p:nvPr>
            <p:ph type="sldNum" sz="quarter" idx="5"/>
          </p:nvPr>
        </p:nvSpPr>
        <p:spPr/>
        <p:txBody>
          <a:bodyPr/>
          <a:lstStyle/>
          <a:p>
            <a:fld id="{25804906-5A6E-40E7-A2A7-F0ADDFD51A29}" type="slidenum">
              <a:rPr lang="en-SG" smtClean="0"/>
              <a:t>4</a:t>
            </a:fld>
            <a:endParaRPr lang="en-SG"/>
          </a:p>
        </p:txBody>
      </p:sp>
    </p:spTree>
    <p:extLst>
      <p:ext uri="{BB962C8B-B14F-4D97-AF65-F5344CB8AC3E}">
        <p14:creationId xmlns:p14="http://schemas.microsoft.com/office/powerpoint/2010/main" val="3825485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tree is very robust, even if a noob move, you can even have larger values.</a:t>
            </a:r>
          </a:p>
          <a:p>
            <a:r>
              <a:rPr lang="en-US" dirty="0"/>
              <a:t>On the other hand, a pro player may be hurt by the noob player in terms of overall utility value. For example, in the pro player’s analysis, he would not go to C as at C, his opponent would definitely go for -3. So, he is too cautious and overestimate the opponent that C is only -3.</a:t>
            </a:r>
          </a:p>
        </p:txBody>
      </p:sp>
      <p:sp>
        <p:nvSpPr>
          <p:cNvPr id="4" name="Slide Number Placeholder 3"/>
          <p:cNvSpPr>
            <a:spLocks noGrp="1"/>
          </p:cNvSpPr>
          <p:nvPr>
            <p:ph type="sldNum" sz="quarter" idx="5"/>
          </p:nvPr>
        </p:nvSpPr>
        <p:spPr/>
        <p:txBody>
          <a:bodyPr/>
          <a:lstStyle/>
          <a:p>
            <a:fld id="{25804906-5A6E-40E7-A2A7-F0ADDFD51A29}" type="slidenum">
              <a:rPr lang="en-SG" smtClean="0"/>
              <a:t>36</a:t>
            </a:fld>
            <a:endParaRPr lang="en-SG"/>
          </a:p>
        </p:txBody>
      </p:sp>
    </p:spTree>
    <p:extLst>
      <p:ext uri="{BB962C8B-B14F-4D97-AF65-F5344CB8AC3E}">
        <p14:creationId xmlns:p14="http://schemas.microsoft.com/office/powerpoint/2010/main" val="4164840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01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372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for some of the simple games, it will become a turn-betting game. Boring.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204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a:t>
            </a:r>
            <a:r>
              <a:rPr lang="en-SG" dirty="0" err="1"/>
              <a:t>www.eothello.com</a:t>
            </a:r>
            <a:r>
              <a:rPr lang="en-SG" dirty="0"/>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4771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693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527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evaluation function? Because we never know the exact truth.</a:t>
            </a:r>
            <a:endParaRPr lang="en-S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024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6BAA3D-616E-4B9B-8093-577E8EE04728}"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1920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admissible</a:t>
            </a:r>
          </a:p>
        </p:txBody>
      </p:sp>
      <p:sp>
        <p:nvSpPr>
          <p:cNvPr id="4" name="Slide Number Placeholder 3"/>
          <p:cNvSpPr>
            <a:spLocks noGrp="1"/>
          </p:cNvSpPr>
          <p:nvPr>
            <p:ph type="sldNum" sz="quarter" idx="10"/>
          </p:nvPr>
        </p:nvSpPr>
        <p:spPr/>
        <p:txBody>
          <a:bodyPr/>
          <a:lstStyle/>
          <a:p>
            <a:fld id="{9C6BAA3D-616E-4B9B-8093-577E8EE04728}" type="slidenum">
              <a:rPr lang="en-SG" smtClean="0"/>
              <a:t>45</a:t>
            </a:fld>
            <a:endParaRPr lang="en-SG"/>
          </a:p>
        </p:txBody>
      </p:sp>
    </p:spTree>
    <p:extLst>
      <p:ext uri="{BB962C8B-B14F-4D97-AF65-F5344CB8AC3E}">
        <p14:creationId xmlns:p14="http://schemas.microsoft.com/office/powerpoint/2010/main" val="3549036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a:t>
            </a:fld>
            <a:endParaRPr lang="en-SG"/>
          </a:p>
        </p:txBody>
      </p:sp>
    </p:spTree>
    <p:extLst>
      <p:ext uri="{BB962C8B-B14F-4D97-AF65-F5344CB8AC3E}">
        <p14:creationId xmlns:p14="http://schemas.microsoft.com/office/powerpoint/2010/main" val="3581480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C6BAA3D-616E-4B9B-8093-577E8EE04728}" type="slidenum">
              <a:rPr lang="en-SG" smtClean="0"/>
              <a:t>46</a:t>
            </a:fld>
            <a:endParaRPr lang="en-SG"/>
          </a:p>
        </p:txBody>
      </p:sp>
    </p:spTree>
    <p:extLst>
      <p:ext uri="{BB962C8B-B14F-4D97-AF65-F5344CB8AC3E}">
        <p14:creationId xmlns:p14="http://schemas.microsoft.com/office/powerpoint/2010/main" val="3318177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6BAA3D-616E-4B9B-8093-577E8EE04728}" type="slidenum">
              <a:rPr lang="en-SG" smtClean="0"/>
              <a:t>47</a:t>
            </a:fld>
            <a:endParaRPr lang="en-SG"/>
          </a:p>
        </p:txBody>
      </p:sp>
    </p:spTree>
    <p:extLst>
      <p:ext uri="{BB962C8B-B14F-4D97-AF65-F5344CB8AC3E}">
        <p14:creationId xmlns:p14="http://schemas.microsoft.com/office/powerpoint/2010/main" val="10684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incomplete tree, </a:t>
            </a:r>
          </a:p>
        </p:txBody>
      </p:sp>
      <p:sp>
        <p:nvSpPr>
          <p:cNvPr id="4" name="Slide Number Placeholder 3"/>
          <p:cNvSpPr>
            <a:spLocks noGrp="1"/>
          </p:cNvSpPr>
          <p:nvPr>
            <p:ph type="sldNum" sz="quarter" idx="10"/>
          </p:nvPr>
        </p:nvSpPr>
        <p:spPr/>
        <p:txBody>
          <a:bodyPr/>
          <a:lstStyle/>
          <a:p>
            <a:fld id="{9C6BAA3D-616E-4B9B-8093-577E8EE04728}" type="slidenum">
              <a:rPr lang="en-SG" smtClean="0"/>
              <a:t>48</a:t>
            </a:fld>
            <a:endParaRPr lang="en-SG"/>
          </a:p>
        </p:txBody>
      </p:sp>
    </p:spTree>
    <p:extLst>
      <p:ext uri="{BB962C8B-B14F-4D97-AF65-F5344CB8AC3E}">
        <p14:creationId xmlns:p14="http://schemas.microsoft.com/office/powerpoint/2010/main" val="2884060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Cut off at quiescent </a:t>
            </a:r>
            <a:r>
              <a:rPr lang="en-SG" dirty="0" err="1"/>
              <a:t>postion</a:t>
            </a:r>
            <a:r>
              <a:rPr lang="en-SG" dirty="0"/>
              <a:t>, this is just a </a:t>
            </a:r>
            <a:r>
              <a:rPr lang="en-SG" dirty="0" err="1"/>
              <a:t>heursitic</a:t>
            </a:r>
            <a:endParaRPr lang="en-SG" dirty="0"/>
          </a:p>
        </p:txBody>
      </p:sp>
      <p:sp>
        <p:nvSpPr>
          <p:cNvPr id="4" name="Slide Number Placeholder 3"/>
          <p:cNvSpPr>
            <a:spLocks noGrp="1"/>
          </p:cNvSpPr>
          <p:nvPr>
            <p:ph type="sldNum" sz="quarter" idx="10"/>
          </p:nvPr>
        </p:nvSpPr>
        <p:spPr/>
        <p:txBody>
          <a:bodyPr/>
          <a:lstStyle/>
          <a:p>
            <a:fld id="{9C6BAA3D-616E-4B9B-8093-577E8EE04728}" type="slidenum">
              <a:rPr lang="en-SG" smtClean="0"/>
              <a:t>49</a:t>
            </a:fld>
            <a:endParaRPr lang="en-SG" dirty="0"/>
          </a:p>
        </p:txBody>
      </p:sp>
    </p:spTree>
    <p:extLst>
      <p:ext uri="{BB962C8B-B14F-4D97-AF65-F5344CB8AC3E}">
        <p14:creationId xmlns:p14="http://schemas.microsoft.com/office/powerpoint/2010/main" val="5053375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54</a:t>
            </a:fld>
            <a:endParaRPr lang="en-SG"/>
          </a:p>
        </p:txBody>
      </p:sp>
    </p:spTree>
    <p:extLst>
      <p:ext uri="{BB962C8B-B14F-4D97-AF65-F5344CB8AC3E}">
        <p14:creationId xmlns:p14="http://schemas.microsoft.com/office/powerpoint/2010/main" val="2403359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Solving for M first. M = 1, O = 0, S = 9.</a:t>
            </a:r>
            <a:r>
              <a:rPr lang="zh-CN" altLang="en-US" dirty="0"/>
              <a:t> </a:t>
            </a:r>
            <a:r>
              <a:rPr lang="en-US" altLang="zh-CN" dirty="0"/>
              <a:t>decimal, carry digit</a:t>
            </a:r>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6</a:t>
            </a:fld>
            <a:endParaRPr lang="en-SG"/>
          </a:p>
        </p:txBody>
      </p:sp>
    </p:spTree>
    <p:extLst>
      <p:ext uri="{BB962C8B-B14F-4D97-AF65-F5344CB8AC3E}">
        <p14:creationId xmlns:p14="http://schemas.microsoft.com/office/powerpoint/2010/main" val="2432626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F41A508-FF55-48E3-9CB7-7BC0C281BF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71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Assignment: 8 </a:t>
            </a:r>
            <a:r>
              <a:rPr lang="en-US" dirty="0" err="1"/>
              <a:t>queuen</a:t>
            </a:r>
            <a:r>
              <a:rPr lang="en-US" dirty="0"/>
              <a:t> or </a:t>
            </a:r>
            <a:r>
              <a:rPr lang="en-US" dirty="0" err="1"/>
              <a:t>anygame</a:t>
            </a:r>
            <a:r>
              <a:rPr lang="en-US" dirty="0"/>
              <a:t> as an example.</a:t>
            </a:r>
          </a:p>
        </p:txBody>
      </p:sp>
      <p:sp>
        <p:nvSpPr>
          <p:cNvPr id="4" name="Slide Number Placeholder 3"/>
          <p:cNvSpPr>
            <a:spLocks noGrp="1"/>
          </p:cNvSpPr>
          <p:nvPr>
            <p:ph type="sldNum" sz="quarter" idx="5"/>
          </p:nvPr>
        </p:nvSpPr>
        <p:spPr/>
        <p:txBody>
          <a:bodyPr/>
          <a:lstStyle/>
          <a:p>
            <a:fld id="{25804906-5A6E-40E7-A2A7-F0ADDFD51A29}" type="slidenum">
              <a:rPr lang="en-SG" smtClean="0"/>
              <a:t>8</a:t>
            </a:fld>
            <a:endParaRPr lang="en-SG"/>
          </a:p>
        </p:txBody>
      </p:sp>
    </p:spTree>
    <p:extLst>
      <p:ext uri="{BB962C8B-B14F-4D97-AF65-F5344CB8AC3E}">
        <p14:creationId xmlns:p14="http://schemas.microsoft.com/office/powerpoint/2010/main" val="3437824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F41A508-FF55-48E3-9CB7-7BC0C281BF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980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consider that Explicit means before you take the action, your action choice is constrained. Implicit means your action is not constrained, but you will be penalized later for improper constraints. The Minesweeper is implicit version.</a:t>
            </a:r>
          </a:p>
          <a:p>
            <a:endParaRPr lang="en-US" dirty="0"/>
          </a:p>
          <a:p>
            <a:r>
              <a:rPr lang="en-US" dirty="0"/>
              <a:t>Explicit and implicit not a big deal, </a:t>
            </a:r>
            <a:r>
              <a:rPr lang="en-US" dirty="0" err="1"/>
              <a:t>Mathmatically</a:t>
            </a:r>
            <a:r>
              <a:rPr lang="en-US" dirty="0"/>
              <a:t>, </a:t>
            </a:r>
            <a:r>
              <a:rPr lang="en-US" dirty="0" err="1"/>
              <a:t>Larange</a:t>
            </a:r>
            <a:r>
              <a:rPr lang="en-US" dirty="0"/>
              <a:t> multiplier is from explicit to implicit.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F41A508-FF55-48E3-9CB7-7BC0C281BF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646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047135"/>
          </a:xfrm>
          <a:prstGeom prst="rect">
            <a:avLst/>
          </a:prstGeom>
          <a:gradFill flip="none" rotWithShape="1">
            <a:gsLst>
              <a:gs pos="0">
                <a:schemeClr val="bg1"/>
              </a:gs>
              <a:gs pos="60000">
                <a:srgbClr val="A293B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8" name="Picture 2" descr="Artificial Intelligence, Ai, Robot, Android, Droid"/>
          <p:cNvPicPr>
            <a:picLocks noChangeAspect="1" noChangeArrowheads="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9540" y="125808"/>
            <a:ext cx="1225590" cy="7659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22724"/>
            <a:ext cx="8229600" cy="543191"/>
          </a:xfrm>
        </p:spPr>
        <p:txBody>
          <a:bodyPr>
            <a:normAutofit/>
          </a:bodyPr>
          <a:lstStyle>
            <a:lvl1pPr>
              <a:defRPr sz="3600"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82296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457200" y="2180035"/>
            <a:ext cx="82296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39124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71068"/>
            <a:ext cx="4040188"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39124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71068"/>
            <a:ext cx="4041775"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1/28/22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1/28/22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1/28/22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463"/>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591464"/>
            <a:ext cx="5111750" cy="4048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593860"/>
            <a:ext cx="3008313" cy="30462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22724"/>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16896"/>
            <a:ext cx="8229600" cy="29070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361530"/>
            <a:ext cx="2133600" cy="273844"/>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9F1CC899-6CEC-9548-B06D-7E1EB6F78CA3}" type="datetimeFigureOut">
              <a:rPr lang="en-US" smtClean="0"/>
              <a:pPr/>
              <a:t>1/28/22</a:t>
            </a:fld>
            <a:endParaRPr lang="en-US" dirty="0"/>
          </a:p>
        </p:txBody>
      </p:sp>
      <p:sp>
        <p:nvSpPr>
          <p:cNvPr id="5" name="Footer Placeholder 4"/>
          <p:cNvSpPr>
            <a:spLocks noGrp="1"/>
          </p:cNvSpPr>
          <p:nvPr>
            <p:ph type="ftr" sz="quarter" idx="3"/>
          </p:nvPr>
        </p:nvSpPr>
        <p:spPr>
          <a:xfrm>
            <a:off x="3124200" y="4361530"/>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4361530"/>
            <a:ext cx="2133600" cy="273844"/>
          </a:xfrm>
          <a:prstGeom prst="rect">
            <a:avLst/>
          </a:prstGeom>
        </p:spPr>
        <p:txBody>
          <a:bodyPr vert="horz" lIns="91440" tIns="45720" rIns="91440" bIns="45720" rtlCol="0" anchor="ctr"/>
          <a:lstStyle>
            <a:lvl1pPr algn="r">
              <a:defRPr sz="12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4872191"/>
            <a:ext cx="9144000" cy="286893"/>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0.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0.png"/><Relationship Id="rId10" Type="http://schemas.openxmlformats.org/officeDocument/2006/relationships/image" Target="../media/image39.png"/><Relationship Id="rId4" Type="http://schemas.openxmlformats.org/officeDocument/2006/relationships/image" Target="../media/image330.png"/><Relationship Id="rId9" Type="http://schemas.openxmlformats.org/officeDocument/2006/relationships/image" Target="../media/image38.png"/><Relationship Id="rId1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emf"/><Relationship Id="rId7"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emf"/></Relationships>
</file>

<file path=ppt/slides/_rels/slide4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2.emf"/><Relationship Id="rId7"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4.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51.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31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8303" y="1488224"/>
            <a:ext cx="3859938" cy="1777490"/>
          </a:xfrm>
        </p:spPr>
        <p:txBody>
          <a:bodyPr>
            <a:normAutofit fontScale="90000"/>
          </a:bodyPr>
          <a:lstStyle/>
          <a:p>
            <a:r>
              <a:rPr lang="en-SG" sz="2700" b="1">
                <a:solidFill>
                  <a:schemeClr val="bg1"/>
                </a:solidFill>
              </a:rPr>
              <a:t>CZ3005</a:t>
            </a:r>
            <a:br>
              <a:rPr lang="en-SG" sz="2700" b="1" dirty="0">
                <a:solidFill>
                  <a:schemeClr val="bg1"/>
                </a:solidFill>
              </a:rPr>
            </a:br>
            <a:r>
              <a:rPr lang="en-SG" sz="2700" b="1" dirty="0">
                <a:solidFill>
                  <a:schemeClr val="bg1"/>
                </a:solidFill>
              </a:rPr>
              <a:t>Artificial Intelligence</a:t>
            </a:r>
            <a:br>
              <a:rPr lang="en-SG" sz="2700" b="1" dirty="0">
                <a:solidFill>
                  <a:schemeClr val="bg1"/>
                </a:solidFill>
              </a:rPr>
            </a:br>
            <a:br>
              <a:rPr lang="en-SG" sz="2700" b="1" dirty="0">
                <a:solidFill>
                  <a:schemeClr val="bg1"/>
                </a:solidFill>
              </a:rPr>
            </a:br>
            <a:r>
              <a:rPr lang="en-SG" altLang="en-US" sz="2700" b="1" dirty="0">
                <a:solidFill>
                  <a:srgbClr val="FFC000"/>
                </a:solidFill>
              </a:rPr>
              <a:t>Constraint satisfaction and adversarial search</a:t>
            </a:r>
            <a:br>
              <a:rPr lang="fr-FR" altLang="en-US" sz="3200" b="1" dirty="0">
                <a:solidFill>
                  <a:srgbClr val="FFC000"/>
                </a:solidFill>
              </a:rPr>
            </a:br>
            <a:endParaRPr lang="en-US" sz="3000" b="1" dirty="0">
              <a:solidFill>
                <a:srgbClr val="FFC000"/>
              </a:solidFill>
              <a:cs typeface="Arial"/>
            </a:endParaRPr>
          </a:p>
        </p:txBody>
      </p:sp>
      <p:sp>
        <p:nvSpPr>
          <p:cNvPr id="3" name="Subtitle 2"/>
          <p:cNvSpPr>
            <a:spLocks noGrp="1"/>
          </p:cNvSpPr>
          <p:nvPr>
            <p:ph type="subTitle" idx="1"/>
          </p:nvPr>
        </p:nvSpPr>
        <p:spPr>
          <a:xfrm>
            <a:off x="376092" y="3351771"/>
            <a:ext cx="3952839" cy="1444067"/>
          </a:xfrm>
        </p:spPr>
        <p:txBody>
          <a:bodyPr>
            <a:normAutofit fontScale="85000" lnSpcReduction="10000"/>
          </a:bodyPr>
          <a:lstStyle/>
          <a:p>
            <a:pPr algn="l"/>
            <a:r>
              <a:rPr lang="en-US" sz="1800" dirty="0">
                <a:solidFill>
                  <a:srgbClr val="FFFFFF"/>
                </a:solidFill>
                <a:cs typeface="Arial"/>
              </a:rPr>
              <a:t>Asst/P </a:t>
            </a:r>
            <a:r>
              <a:rPr lang="en-US" sz="1800" dirty="0" err="1">
                <a:solidFill>
                  <a:srgbClr val="FFFFFF"/>
                </a:solidFill>
                <a:cs typeface="Arial"/>
              </a:rPr>
              <a:t>Hanwang</a:t>
            </a:r>
            <a:r>
              <a:rPr lang="en-US" sz="1800" dirty="0">
                <a:solidFill>
                  <a:srgbClr val="FFFFFF"/>
                </a:solidFill>
                <a:cs typeface="Arial"/>
              </a:rPr>
              <a:t> Zhang</a:t>
            </a:r>
          </a:p>
          <a:p>
            <a:pPr algn="l"/>
            <a:endParaRPr lang="en-US" sz="1800" dirty="0">
              <a:solidFill>
                <a:srgbClr val="FFFFFF"/>
              </a:solidFill>
              <a:cs typeface="Arial"/>
            </a:endParaRPr>
          </a:p>
          <a:p>
            <a:pPr algn="l"/>
            <a:r>
              <a:rPr lang="en-US" altLang="zh-CN" sz="1800" dirty="0">
                <a:solidFill>
                  <a:schemeClr val="bg1"/>
                </a:solidFill>
              </a:rPr>
              <a:t>https://</a:t>
            </a:r>
            <a:r>
              <a:rPr lang="en-US" altLang="zh-CN" sz="1800" dirty="0" err="1">
                <a:solidFill>
                  <a:schemeClr val="bg1"/>
                </a:solidFill>
              </a:rPr>
              <a:t>personal.ntu.edu.sg</a:t>
            </a:r>
            <a:r>
              <a:rPr lang="en-US" altLang="zh-CN" sz="1800" dirty="0">
                <a:solidFill>
                  <a:schemeClr val="bg1"/>
                </a:solidFill>
              </a:rPr>
              <a:t>/</a:t>
            </a:r>
            <a:r>
              <a:rPr lang="en-US" altLang="zh-CN" sz="1800" dirty="0" err="1">
                <a:solidFill>
                  <a:schemeClr val="bg1"/>
                </a:solidFill>
              </a:rPr>
              <a:t>hanwangzhang</a:t>
            </a:r>
            <a:r>
              <a:rPr lang="en-US" altLang="zh-CN" sz="1800" dirty="0">
                <a:solidFill>
                  <a:schemeClr val="bg1"/>
                </a:solidFill>
              </a:rPr>
              <a:t>/ </a:t>
            </a:r>
          </a:p>
          <a:p>
            <a:pPr algn="l"/>
            <a:r>
              <a:rPr lang="en-US" altLang="zh-CN" sz="1800" i="1" dirty="0">
                <a:solidFill>
                  <a:schemeClr val="bg1"/>
                </a:solidFill>
              </a:rPr>
              <a:t>Email</a:t>
            </a:r>
            <a:r>
              <a:rPr lang="en-US" altLang="zh-CN" sz="1800" dirty="0">
                <a:solidFill>
                  <a:schemeClr val="bg1"/>
                </a:solidFill>
              </a:rPr>
              <a:t>: </a:t>
            </a:r>
            <a:r>
              <a:rPr lang="en-US" altLang="zh-CN" sz="1800" dirty="0" err="1">
                <a:solidFill>
                  <a:schemeClr val="bg1"/>
                </a:solidFill>
              </a:rPr>
              <a:t>hanwangzhang@ntu.edu.sg</a:t>
            </a:r>
            <a:endParaRPr lang="en-US" altLang="zh-CN" sz="1800" dirty="0">
              <a:solidFill>
                <a:schemeClr val="bg1"/>
              </a:solidFill>
            </a:endParaRPr>
          </a:p>
          <a:p>
            <a:pPr algn="l"/>
            <a:r>
              <a:rPr lang="en-US" altLang="zh-CN" sz="1800" i="1" dirty="0">
                <a:solidFill>
                  <a:schemeClr val="bg1"/>
                </a:solidFill>
              </a:rPr>
              <a:t>Office</a:t>
            </a:r>
            <a:r>
              <a:rPr lang="en-US" altLang="zh-CN" sz="1800" dirty="0">
                <a:solidFill>
                  <a:schemeClr val="bg1"/>
                </a:solidFill>
              </a:rPr>
              <a:t>: N4-02c-87</a:t>
            </a:r>
          </a:p>
        </p:txBody>
      </p:sp>
    </p:spTree>
    <p:extLst>
      <p:ext uri="{BB962C8B-B14F-4D97-AF65-F5344CB8AC3E}">
        <p14:creationId xmlns:p14="http://schemas.microsoft.com/office/powerpoint/2010/main" val="165494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Applying Standard Search</a:t>
            </a:r>
          </a:p>
        </p:txBody>
      </p:sp>
      <p:sp>
        <p:nvSpPr>
          <p:cNvPr id="5" name="Rectangle 4"/>
          <p:cNvSpPr/>
          <p:nvPr/>
        </p:nvSpPr>
        <p:spPr>
          <a:xfrm>
            <a:off x="457200" y="4120245"/>
            <a:ext cx="588645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Implicitly: use a function to test for constraint satisfaction</a:t>
            </a:r>
          </a:p>
        </p:txBody>
      </p:sp>
      <p:sp>
        <p:nvSpPr>
          <p:cNvPr id="7" name="TextBox 6"/>
          <p:cNvSpPr txBox="1"/>
          <p:nvPr/>
        </p:nvSpPr>
        <p:spPr>
          <a:xfrm>
            <a:off x="457200" y="1149961"/>
            <a:ext cx="508920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Question: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 to represent constraints?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sp>
        <p:nvSpPr>
          <p:cNvPr id="11" name="TextBox 10"/>
          <p:cNvSpPr txBox="1"/>
          <p:nvPr/>
        </p:nvSpPr>
        <p:spPr>
          <a:xfrm>
            <a:off x="457200" y="1515558"/>
            <a:ext cx="607504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Answer: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Explicitly (e.g., D</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pt-BR"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endParaRPr>
          </a:p>
        </p:txBody>
      </p:sp>
      <p:grpSp>
        <p:nvGrpSpPr>
          <p:cNvPr id="14" name="Group 13"/>
          <p:cNvGrpSpPr/>
          <p:nvPr/>
        </p:nvGrpSpPr>
        <p:grpSpPr>
          <a:xfrm>
            <a:off x="457200" y="2060109"/>
            <a:ext cx="8073342" cy="1852771"/>
            <a:chOff x="594360" y="2523177"/>
            <a:chExt cx="10764456" cy="3860651"/>
          </a:xfrm>
        </p:grpSpPr>
        <p:sp>
          <p:nvSpPr>
            <p:cNvPr id="15" name="Round Same Side Corner Rectangle 14"/>
            <p:cNvSpPr/>
            <p:nvPr/>
          </p:nvSpPr>
          <p:spPr>
            <a:xfrm rot="10800000">
              <a:off x="594360" y="2912786"/>
              <a:ext cx="10764456" cy="3471042"/>
            </a:xfrm>
            <a:prstGeom prst="round2SameRect">
              <a:avLst/>
            </a:prstGeom>
            <a:noFill/>
            <a:ln>
              <a:solidFill>
                <a:srgbClr val="C4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R</a:t>
              </a:r>
            </a:p>
          </p:txBody>
        </p:sp>
        <p:sp>
          <p:nvSpPr>
            <p:cNvPr id="16" name="Round Same Side Corner Rectangle 15"/>
            <p:cNvSpPr/>
            <p:nvPr/>
          </p:nvSpPr>
          <p:spPr>
            <a:xfrm>
              <a:off x="594360" y="2523177"/>
              <a:ext cx="10764456" cy="625999"/>
            </a:xfrm>
            <a:prstGeom prst="round2SameRect">
              <a:avLst>
                <a:gd name="adj1" fmla="val 50000"/>
                <a:gd name="adj2" fmla="val 0"/>
              </a:avLst>
            </a:prstGeom>
            <a:solidFill>
              <a:srgbClr val="C48886"/>
            </a:solidFill>
            <a:ln>
              <a:solidFill>
                <a:srgbClr val="C4888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Example</a:t>
              </a:r>
            </a:p>
          </p:txBody>
        </p:sp>
      </p:grpSp>
      <mc:AlternateContent xmlns:mc="http://schemas.openxmlformats.org/markup-compatibility/2006" xmlns:a14="http://schemas.microsoft.com/office/drawing/2010/main">
        <mc:Choice Requires="a14">
          <p:sp>
            <p:nvSpPr>
              <p:cNvPr id="18" name="TextBox 17"/>
              <p:cNvSpPr txBox="1"/>
              <p:nvPr/>
            </p:nvSpPr>
            <p:spPr>
              <a:xfrm>
                <a:off x="539052" y="2380153"/>
                <a:ext cx="7655821" cy="1532727"/>
              </a:xfrm>
              <a:prstGeom prst="rect">
                <a:avLst/>
              </a:prstGeom>
              <a:noFill/>
            </p:spPr>
            <p:txBody>
              <a:bodyPr wrap="square" rtlCol="0">
                <a:spAutoFit/>
              </a:bodyPr>
              <a:lstStyle/>
              <a:p>
                <a:pPr marL="285750" marR="0" lvl="0" indent="-285750" algn="l" defTabSz="4572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Row the 1</a:t>
                </a:r>
                <a:r>
                  <a:rPr kumimoji="0" lang="en-US" sz="1800" b="0"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rPr>
                  <a:t>st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queen occupies:   </a:t>
                </a:r>
                <a14:m>
                  <m:oMath xmlns:m="http://schemas.openxmlformats.org/officeDocument/2006/math">
                    <m:sSub>
                      <m:sSubPr>
                        <m:ctrlPr>
                          <a:rPr kumimoji="0" lang="pt-B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altLang="en-US" sz="1800" b="0" i="0" u="none" strike="noStrike" kern="1200" cap="none" spc="0" normalizeH="0" baseline="0" noProof="0" dirty="0">
                    <a:ln>
                      <a:noFill/>
                    </a:ln>
                    <a:solidFill>
                      <a:srgbClr val="222222"/>
                    </a:solidFill>
                    <a:effectLst/>
                    <a:uLnTx/>
                    <a:uFillTx/>
                    <a:latin typeface="Arial" panose="020B0604020202020204" pitchFamily="34" charset="0"/>
                    <a:ea typeface="Microsoft YaHei" panose="020B0503020204020204" pitchFamily="34" charset="-122"/>
                    <a:cs typeface="Arial" panose="020B0604020202020204" pitchFamily="34" charset="0"/>
                  </a:rPr>
                  <a:t> ∈ {1, 2, 3, 4, 5, 6, 7, 8 }</a:t>
                </a:r>
              </a:p>
              <a:p>
                <a:pPr marL="0" marR="0" lvl="0" indent="0" algn="l" defTabSz="457200" rtl="0" eaLnBrk="1" fontAlgn="auto" latinLnBrk="0" hangingPunct="1">
                  <a:lnSpc>
                    <a:spcPct val="130000"/>
                  </a:lnSpc>
                  <a:spcBef>
                    <a:spcPts val="0"/>
                  </a:spcBef>
                  <a:spcAft>
                    <a:spcPts val="0"/>
                  </a:spcAft>
                  <a:buClrTx/>
                  <a:buSzPct val="100000"/>
                  <a:buFontTx/>
                  <a:buNone/>
                  <a:tabLst/>
                  <a:defRPr/>
                </a:pPr>
                <a:r>
                  <a:rPr kumimoji="0" lang="en-US" altLang="en-US" sz="1800" b="0" i="0" u="none" strike="noStrike" kern="1200" cap="none" spc="0" normalizeH="0" baseline="0" noProof="0" dirty="0">
                    <a:ln>
                      <a:noFill/>
                    </a:ln>
                    <a:solidFill>
                      <a:srgbClr val="222222"/>
                    </a:solidFill>
                    <a:effectLst/>
                    <a:uLnTx/>
                    <a:uFillTx/>
                    <a:latin typeface="Arial" panose="020B0604020202020204" pitchFamily="34" charset="0"/>
                    <a:ea typeface="Microsoft YaHei" panose="020B0503020204020204" pitchFamily="34" charset="-122"/>
                    <a:cs typeface="Arial" panose="020B0604020202020204" pitchFamily="34" charset="0"/>
                  </a:rPr>
                  <a:t>      </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(similarly, for </a:t>
                </a:r>
                <a14:m>
                  <m:oMath xmlns:m="http://schemas.openxmlformats.org/officeDocument/2006/math">
                    <m:sSub>
                      <m:sSubPr>
                        <m:ctrlPr>
                          <a:rPr kumimoji="0" lang="pt-B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oMath>
                </a14:m>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285750" marR="0" lvl="0" indent="-285750" algn="l" defTabSz="4572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No-attack constraint for </a:t>
                </a:r>
                <a14:m>
                  <m:oMath xmlns:m="http://schemas.openxmlformats.org/officeDocument/2006/math">
                    <m:sSub>
                      <m:sSubPr>
                        <m:ctrlPr>
                          <a:rPr kumimoji="0" lang="pt-B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and </a:t>
                </a:r>
                <a14:m>
                  <m:oMath xmlns:m="http://schemas.openxmlformats.org/officeDocument/2006/math">
                    <m:sSub>
                      <m:sSubPr>
                        <m:ctrlPr>
                          <a:rPr kumimoji="0" lang="pt-B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𝑉</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oMath>
                </a14:m>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30000"/>
                  </a:lnSpc>
                  <a:spcBef>
                    <a:spcPts val="0"/>
                  </a:spcBef>
                  <a:spcAft>
                    <a:spcPts val="0"/>
                  </a:spcAft>
                  <a:buClrTx/>
                  <a:buSzPct val="100000"/>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&lt;1, 3&gt; , &lt;1, 4&gt;, &lt;1, 5&gt;, … , &lt;2, 4&gt;, &lt;2, 5&gt;,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mc:Choice>
        <mc:Fallback xmlns="">
          <p:sp>
            <p:nvSpPr>
              <p:cNvPr id="18" name="TextBox 17"/>
              <p:cNvSpPr txBox="1">
                <a:spLocks noRot="1" noChangeAspect="1" noMove="1" noResize="1" noEditPoints="1" noAdjustHandles="1" noChangeArrowheads="1" noChangeShapeType="1" noTextEdit="1"/>
              </p:cNvSpPr>
              <p:nvPr/>
            </p:nvSpPr>
            <p:spPr>
              <a:xfrm>
                <a:off x="539052" y="2380153"/>
                <a:ext cx="7655821" cy="1532727"/>
              </a:xfrm>
              <a:prstGeom prst="rect">
                <a:avLst/>
              </a:prstGeom>
              <a:blipFill>
                <a:blip r:embed="rId3"/>
                <a:stretch>
                  <a:fillRect l="-478" b="-2778"/>
                </a:stretch>
              </a:blipFill>
            </p:spPr>
            <p:txBody>
              <a:bodyPr/>
              <a:lstStyle/>
              <a:p>
                <a:r>
                  <a:rPr lang="en-SG">
                    <a:noFill/>
                  </a:rPr>
                  <a:t> </a:t>
                </a:r>
              </a:p>
            </p:txBody>
          </p:sp>
        </mc:Fallback>
      </mc:AlternateContent>
      <p:sp>
        <p:nvSpPr>
          <p:cNvPr id="19" name="Rectangle 3"/>
          <p:cNvSpPr>
            <a:spLocks noChangeArrowheads="1"/>
          </p:cNvSpPr>
          <p:nvPr/>
        </p:nvSpPr>
        <p:spPr bwMode="auto">
          <a:xfrm>
            <a:off x="1143000" y="136824"/>
            <a:ext cx="12824" cy="69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450" b="0" i="0" u="none" strike="noStrike" kern="1200" cap="none" spc="0" normalizeH="0" baseline="0" noProof="0" dirty="0">
                <a:ln>
                  <a:noFill/>
                </a:ln>
                <a:solidFill>
                  <a:prstClr val="black"/>
                </a:solidFill>
                <a:effectLst/>
                <a:uLnTx/>
                <a:uFillTx/>
                <a:latin typeface="Calibri"/>
                <a:ea typeface="+mn-ea"/>
                <a:cs typeface="+mn-cs"/>
              </a:rPr>
              <a:t> </a:t>
            </a:r>
            <a:endParaRPr kumimoji="0" lang="en-US" altLang="en-US" sz="135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1181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anim calcmode="lin" valueType="num">
                                      <p:cBhvr>
                                        <p:cTn id="15" dur="500" fill="hold"/>
                                        <p:tgtEl>
                                          <p:spTgt spid="11"/>
                                        </p:tgtEl>
                                        <p:attrNameLst>
                                          <p:attrName>ppt_x</p:attrName>
                                        </p:attrNameLst>
                                      </p:cBhvr>
                                      <p:tavLst>
                                        <p:tav tm="0">
                                          <p:val>
                                            <p:strVal val="#ppt_x"/>
                                          </p:val>
                                        </p:tav>
                                        <p:tav tm="100000">
                                          <p:val>
                                            <p:strVal val="#ppt_x"/>
                                          </p:val>
                                        </p:tav>
                                      </p:tavLst>
                                    </p:anim>
                                    <p:anim calcmode="lin" valueType="num">
                                      <p:cBhvr>
                                        <p:cTn id="1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anim calcmode="lin" valueType="num">
                                      <p:cBhvr>
                                        <p:cTn id="34" dur="500" fill="hold"/>
                                        <p:tgtEl>
                                          <p:spTgt spid="5"/>
                                        </p:tgtEl>
                                        <p:attrNameLst>
                                          <p:attrName>ppt_x</p:attrName>
                                        </p:attrNameLst>
                                      </p:cBhvr>
                                      <p:tavLst>
                                        <p:tav tm="0">
                                          <p:val>
                                            <p:strVal val="#ppt_x"/>
                                          </p:val>
                                        </p:tav>
                                        <p:tav tm="100000">
                                          <p:val>
                                            <p:strVal val="#ppt_x"/>
                                          </p:val>
                                        </p:tav>
                                      </p:tavLst>
                                    </p:anim>
                                    <p:anim calcmode="lin" valueType="num">
                                      <p:cBhvr>
                                        <p:cTn id="35"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080D-5B76-5948-8B13-7BC2DAEA4DA0}"/>
              </a:ext>
            </a:extLst>
          </p:cNvPr>
          <p:cNvSpPr>
            <a:spLocks noGrp="1"/>
          </p:cNvSpPr>
          <p:nvPr>
            <p:ph type="title"/>
          </p:nvPr>
        </p:nvSpPr>
        <p:spPr/>
        <p:txBody>
          <a:bodyPr>
            <a:normAutofit fontScale="90000"/>
          </a:bodyPr>
          <a:lstStyle/>
          <a:p>
            <a:r>
              <a:rPr lang="en-US" dirty="0"/>
              <a:t>Explicit or Implicit?</a:t>
            </a:r>
          </a:p>
        </p:txBody>
      </p:sp>
      <p:pic>
        <p:nvPicPr>
          <p:cNvPr id="1026" name="Picture 2" descr="Covid-19: Thailand pastes Xs on buses &amp; trains in Bangkok because social  distancing - Mothership.SG - News from Singapore, Asia and around the world">
            <a:extLst>
              <a:ext uri="{FF2B5EF4-FFF2-40B4-BE49-F238E27FC236}">
                <a16:creationId xmlns:a16="http://schemas.microsoft.com/office/drawing/2014/main" id="{C90AB8C5-BD47-EC43-BB18-A1E1A8425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523" y="1238650"/>
            <a:ext cx="6632620" cy="348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533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Backtracking Search</a:t>
            </a:r>
          </a:p>
        </p:txBody>
      </p:sp>
      <p:sp>
        <p:nvSpPr>
          <p:cNvPr id="3" name="Content Placeholder 2"/>
          <p:cNvSpPr>
            <a:spLocks noGrp="1"/>
          </p:cNvSpPr>
          <p:nvPr>
            <p:ph idx="1"/>
          </p:nvPr>
        </p:nvSpPr>
        <p:spPr>
          <a:xfrm>
            <a:off x="457199" y="1186647"/>
            <a:ext cx="8466881" cy="908578"/>
          </a:xfrm>
        </p:spPr>
        <p:txBody>
          <a:bodyPr>
            <a:noAutofit/>
          </a:bodyPr>
          <a:lstStyle/>
          <a:p>
            <a:pPr marL="0" indent="0">
              <a:spcBef>
                <a:spcPts val="0"/>
              </a:spcBef>
              <a:buNone/>
            </a:pPr>
            <a:r>
              <a:rPr lang="en-SG" sz="2000" dirty="0">
                <a:solidFill>
                  <a:srgbClr val="390CFA"/>
                </a:solidFill>
              </a:rPr>
              <a:t>Backtracking</a:t>
            </a:r>
            <a:r>
              <a:rPr lang="en-SG" sz="2000" dirty="0"/>
              <a:t> </a:t>
            </a:r>
            <a:r>
              <a:rPr lang="en-SG" sz="2000" dirty="0">
                <a:solidFill>
                  <a:srgbClr val="390CFA"/>
                </a:solidFill>
              </a:rPr>
              <a:t>search</a:t>
            </a:r>
            <a:r>
              <a:rPr lang="en-SG" sz="2000" dirty="0"/>
              <a:t>: Do not waste time searching when constraints have already been violated</a:t>
            </a:r>
          </a:p>
        </p:txBody>
      </p:sp>
      <p:sp>
        <p:nvSpPr>
          <p:cNvPr id="4" name="Rectangle 3"/>
          <p:cNvSpPr/>
          <p:nvPr/>
        </p:nvSpPr>
        <p:spPr>
          <a:xfrm>
            <a:off x="5744170" y="1959464"/>
            <a:ext cx="3041015" cy="193899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Before generating successors, check for constraint violations</a:t>
            </a: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endPar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yes, backtrack to try something else</a:t>
            </a:r>
          </a:p>
        </p:txBody>
      </p:sp>
      <p:grpSp>
        <p:nvGrpSpPr>
          <p:cNvPr id="42" name="Group 41"/>
          <p:cNvGrpSpPr/>
          <p:nvPr/>
        </p:nvGrpSpPr>
        <p:grpSpPr>
          <a:xfrm>
            <a:off x="578640" y="2063021"/>
            <a:ext cx="4745714" cy="2767797"/>
            <a:chOff x="1371600" y="2651760"/>
            <a:chExt cx="3963675" cy="2727848"/>
          </a:xfrm>
        </p:grpSpPr>
        <p:sp>
          <p:nvSpPr>
            <p:cNvPr id="26" name="Flowchart: Connector 25"/>
            <p:cNvSpPr/>
            <p:nvPr/>
          </p:nvSpPr>
          <p:spPr>
            <a:xfrm>
              <a:off x="2861321" y="4385994"/>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1" name="Group 40"/>
            <p:cNvGrpSpPr/>
            <p:nvPr/>
          </p:nvGrpSpPr>
          <p:grpSpPr>
            <a:xfrm>
              <a:off x="1371600" y="2651760"/>
              <a:ext cx="3963675" cy="2727848"/>
              <a:chOff x="1371600" y="2651760"/>
              <a:chExt cx="3963675" cy="2727848"/>
            </a:xfrm>
          </p:grpSpPr>
          <p:sp>
            <p:nvSpPr>
              <p:cNvPr id="9" name="Flowchart: Connector 8"/>
              <p:cNvSpPr/>
              <p:nvPr/>
            </p:nvSpPr>
            <p:spPr>
              <a:xfrm>
                <a:off x="2861321" y="2849880"/>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15" name="Straight Arrow Connector 14"/>
              <p:cNvCxnSpPr/>
              <p:nvPr/>
            </p:nvCxnSpPr>
            <p:spPr>
              <a:xfrm flipH="1">
                <a:off x="1802854" y="2906792"/>
                <a:ext cx="1014020" cy="7216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1371600" y="2651760"/>
                <a:ext cx="3963675" cy="2727848"/>
                <a:chOff x="1371600" y="2651760"/>
                <a:chExt cx="3963675" cy="2727848"/>
              </a:xfrm>
            </p:grpSpPr>
            <p:cxnSp>
              <p:nvCxnSpPr>
                <p:cNvPr id="22" name="Straight Arrow Connector 21"/>
                <p:cNvCxnSpPr>
                  <a:stCxn id="20" idx="0"/>
                  <a:endCxn id="6" idx="3"/>
                </p:cNvCxnSpPr>
                <p:nvPr/>
              </p:nvCxnSpPr>
              <p:spPr>
                <a:xfrm flipH="1">
                  <a:off x="1828800" y="3680642"/>
                  <a:ext cx="265438" cy="92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371600" y="2651760"/>
                  <a:ext cx="3963675" cy="2727848"/>
                  <a:chOff x="1371600" y="2651760"/>
                  <a:chExt cx="3963675" cy="2727848"/>
                </a:xfrm>
              </p:grpSpPr>
              <p:sp>
                <p:nvSpPr>
                  <p:cNvPr id="6" name="TextBox 5"/>
                  <p:cNvSpPr txBox="1"/>
                  <p:nvPr/>
                </p:nvSpPr>
                <p:spPr>
                  <a:xfrm>
                    <a:off x="1371600" y="3505200"/>
                    <a:ext cx="457200" cy="609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S1</a:t>
                    </a:r>
                  </a:p>
                </p:txBody>
              </p:sp>
              <p:grpSp>
                <p:nvGrpSpPr>
                  <p:cNvPr id="38" name="Group 37"/>
                  <p:cNvGrpSpPr/>
                  <p:nvPr/>
                </p:nvGrpSpPr>
                <p:grpSpPr>
                  <a:xfrm>
                    <a:off x="1371601" y="2651760"/>
                    <a:ext cx="3963674" cy="2727848"/>
                    <a:chOff x="1371601" y="2651760"/>
                    <a:chExt cx="3963674" cy="2727848"/>
                  </a:xfrm>
                </p:grpSpPr>
                <p:sp>
                  <p:nvSpPr>
                    <p:cNvPr id="18" name="TextBox 17"/>
                    <p:cNvSpPr txBox="1"/>
                    <p:nvPr/>
                  </p:nvSpPr>
                  <p:spPr>
                    <a:xfrm>
                      <a:off x="2449841" y="4355068"/>
                      <a:ext cx="457200" cy="609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S2</a:t>
                      </a:r>
                    </a:p>
                  </p:txBody>
                </p:sp>
                <p:grpSp>
                  <p:nvGrpSpPr>
                    <p:cNvPr id="37" name="Group 36"/>
                    <p:cNvGrpSpPr/>
                    <p:nvPr/>
                  </p:nvGrpSpPr>
                  <p:grpSpPr>
                    <a:xfrm>
                      <a:off x="1371601" y="2651760"/>
                      <a:ext cx="3963674" cy="2727848"/>
                      <a:chOff x="1371601" y="2651760"/>
                      <a:chExt cx="3963674" cy="2727848"/>
                    </a:xfrm>
                  </p:grpSpPr>
                  <p:sp>
                    <p:nvSpPr>
                      <p:cNvPr id="7" name="Flowchart: Connector 6"/>
                      <p:cNvSpPr/>
                      <p:nvPr/>
                    </p:nvSpPr>
                    <p:spPr>
                      <a:xfrm>
                        <a:off x="1733349" y="3657782"/>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11" name="Straight Arrow Connector 10"/>
                      <p:cNvCxnSpPr/>
                      <p:nvPr/>
                    </p:nvCxnSpPr>
                    <p:spPr>
                      <a:xfrm>
                        <a:off x="1797897" y="3725454"/>
                        <a:ext cx="1018977" cy="6179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a:off x="1371601" y="3680642"/>
                        <a:ext cx="1445274" cy="102627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36" name="Group 35"/>
                      <p:cNvGrpSpPr/>
                      <p:nvPr/>
                    </p:nvGrpSpPr>
                    <p:grpSpPr>
                      <a:xfrm>
                        <a:off x="2750170" y="2651760"/>
                        <a:ext cx="2585105" cy="2727848"/>
                        <a:chOff x="2750170" y="2651760"/>
                        <a:chExt cx="2585105" cy="2727848"/>
                      </a:xfrm>
                    </p:grpSpPr>
                    <p:grpSp>
                      <p:nvGrpSpPr>
                        <p:cNvPr id="35" name="Group 34"/>
                        <p:cNvGrpSpPr/>
                        <p:nvPr/>
                      </p:nvGrpSpPr>
                      <p:grpSpPr>
                        <a:xfrm>
                          <a:off x="2786396" y="2651760"/>
                          <a:ext cx="2548879" cy="2727848"/>
                          <a:chOff x="2786396" y="2651760"/>
                          <a:chExt cx="2548879" cy="2727848"/>
                        </a:xfrm>
                      </p:grpSpPr>
                      <p:grpSp>
                        <p:nvGrpSpPr>
                          <p:cNvPr id="34" name="Group 33"/>
                          <p:cNvGrpSpPr/>
                          <p:nvPr/>
                        </p:nvGrpSpPr>
                        <p:grpSpPr>
                          <a:xfrm>
                            <a:off x="2786396" y="2651760"/>
                            <a:ext cx="2548879" cy="1524928"/>
                            <a:chOff x="2786396" y="2651760"/>
                            <a:chExt cx="2548879" cy="1524928"/>
                          </a:xfrm>
                        </p:grpSpPr>
                        <p:sp>
                          <p:nvSpPr>
                            <p:cNvPr id="8" name="TextBox 7"/>
                            <p:cNvSpPr txBox="1"/>
                            <p:nvPr/>
                          </p:nvSpPr>
                          <p:spPr>
                            <a:xfrm>
                              <a:off x="3200400" y="2651760"/>
                              <a:ext cx="1524000" cy="3480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Initial State</a:t>
                              </a:r>
                            </a:p>
                          </p:txBody>
                        </p:sp>
                        <p:sp>
                          <p:nvSpPr>
                            <p:cNvPr id="23" name="TextBox 22"/>
                            <p:cNvSpPr txBox="1"/>
                            <p:nvPr/>
                          </p:nvSpPr>
                          <p:spPr>
                            <a:xfrm>
                              <a:off x="2786396" y="3567646"/>
                              <a:ext cx="2548879" cy="609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Go back to the last decision point</a:t>
                              </a:r>
                            </a:p>
                          </p:txBody>
                        </p:sp>
                      </p:grpSp>
                      <p:sp>
                        <p:nvSpPr>
                          <p:cNvPr id="24" name="TextBox 23"/>
                          <p:cNvSpPr txBox="1"/>
                          <p:nvPr/>
                        </p:nvSpPr>
                        <p:spPr>
                          <a:xfrm>
                            <a:off x="2786396" y="4770566"/>
                            <a:ext cx="2471404" cy="6090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Something goes wrong</a:t>
                            </a:r>
                          </a:p>
                        </p:txBody>
                      </p:sp>
                    </p:grpSp>
                    <p:sp>
                      <p:nvSpPr>
                        <p:cNvPr id="28" name="Rectangle 27"/>
                        <p:cNvSpPr/>
                        <p:nvPr/>
                      </p:nvSpPr>
                      <p:spPr>
                        <a:xfrm>
                          <a:off x="2750170" y="4436032"/>
                          <a:ext cx="602630" cy="3480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222222"/>
                              </a:solidFill>
                              <a:effectLst/>
                              <a:uLnTx/>
                              <a:uFillTx/>
                              <a:latin typeface="Arial" panose="020B0604020202020204" pitchFamily="34" charset="0"/>
                              <a:ea typeface="Microsoft YaHei" panose="020B0503020204020204" pitchFamily="34" charset="-122"/>
                              <a:cs typeface="Arial" panose="020B0604020202020204" pitchFamily="34" charset="0"/>
                            </a:rPr>
                            <a:t>X</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grpSp>
            </p:grpSp>
          </p:grpSp>
        </p:grpSp>
      </p:grpSp>
    </p:spTree>
    <p:extLst>
      <p:ext uri="{BB962C8B-B14F-4D97-AF65-F5344CB8AC3E}">
        <p14:creationId xmlns:p14="http://schemas.microsoft.com/office/powerpoint/2010/main" val="94432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anim calcmode="lin" valueType="num">
                                      <p:cBhvr>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1943100" y="1737070"/>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131" name="Straight Connector 130"/>
          <p:cNvCxnSpPr>
            <a:endCxn id="83" idx="0"/>
          </p:cNvCxnSpPr>
          <p:nvPr/>
        </p:nvCxnSpPr>
        <p:spPr>
          <a:xfrm>
            <a:off x="3869262" y="2957904"/>
            <a:ext cx="1343382" cy="366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endCxn id="82" idx="0"/>
          </p:cNvCxnSpPr>
          <p:nvPr/>
        </p:nvCxnSpPr>
        <p:spPr>
          <a:xfrm>
            <a:off x="3856435" y="2938498"/>
            <a:ext cx="720861" cy="3863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879656" y="2954504"/>
            <a:ext cx="1905759" cy="3061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endCxn id="85" idx="0"/>
          </p:cNvCxnSpPr>
          <p:nvPr/>
        </p:nvCxnSpPr>
        <p:spPr>
          <a:xfrm>
            <a:off x="3856434" y="2962302"/>
            <a:ext cx="2670651" cy="3625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nvGraphicFramePr>
        <p:xfrm>
          <a:off x="3600450" y="2470437"/>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normAutofit fontScale="90000"/>
          </a:bodyPr>
          <a:lstStyle/>
          <a:p>
            <a:pPr algn="l"/>
            <a:r>
              <a:rPr lang="en-SG" b="1" dirty="0"/>
              <a:t>Example (4-Queens)</a:t>
            </a:r>
            <a:endParaRPr lang="en-US" dirty="0"/>
          </a:p>
        </p:txBody>
      </p:sp>
      <p:graphicFrame>
        <p:nvGraphicFramePr>
          <p:cNvPr id="15" name="Table 14"/>
          <p:cNvGraphicFramePr>
            <a:graphicFrameLocks noGrp="1"/>
          </p:cNvGraphicFramePr>
          <p:nvPr/>
        </p:nvGraphicFramePr>
        <p:xfrm>
          <a:off x="3943350" y="1085850"/>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8" name="Table 17"/>
          <p:cNvGraphicFramePr>
            <a:graphicFrameLocks noGrp="1"/>
          </p:cNvGraphicFramePr>
          <p:nvPr/>
        </p:nvGraphicFramePr>
        <p:xfrm>
          <a:off x="5714892" y="1676663"/>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0" name="Rectangle 19"/>
          <p:cNvSpPr/>
          <p:nvPr/>
        </p:nvSpPr>
        <p:spPr>
          <a:xfrm>
            <a:off x="4482913" y="2368114"/>
            <a:ext cx="216591" cy="314638"/>
          </a:xfrm>
          <a:prstGeom prst="rect">
            <a:avLst/>
          </a:prstGeom>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rPr>
              <a:t> </a:t>
            </a:r>
          </a:p>
        </p:txBody>
      </p:sp>
      <p:cxnSp>
        <p:nvCxnSpPr>
          <p:cNvPr id="24" name="Straight Connector 23"/>
          <p:cNvCxnSpPr>
            <a:endCxn id="17" idx="0"/>
          </p:cNvCxnSpPr>
          <p:nvPr/>
        </p:nvCxnSpPr>
        <p:spPr>
          <a:xfrm flipH="1">
            <a:off x="2199640" y="1600864"/>
            <a:ext cx="1999694" cy="1362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1229916" y="2456725"/>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9" name="Table 28"/>
          <p:cNvGraphicFramePr>
            <a:graphicFrameLocks noGrp="1"/>
          </p:cNvGraphicFramePr>
          <p:nvPr/>
        </p:nvGraphicFramePr>
        <p:xfrm>
          <a:off x="1828800" y="2456725"/>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0" name="Table 29"/>
          <p:cNvGraphicFramePr>
            <a:graphicFrameLocks noGrp="1"/>
          </p:cNvGraphicFramePr>
          <p:nvPr/>
        </p:nvGraphicFramePr>
        <p:xfrm>
          <a:off x="2457450" y="2456725"/>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1" name="Straight Connector 40"/>
          <p:cNvCxnSpPr>
            <a:endCxn id="28" idx="0"/>
          </p:cNvCxnSpPr>
          <p:nvPr/>
        </p:nvCxnSpPr>
        <p:spPr>
          <a:xfrm flipH="1">
            <a:off x="1486456" y="2240509"/>
            <a:ext cx="712630" cy="2162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29" idx="0"/>
          </p:cNvCxnSpPr>
          <p:nvPr/>
        </p:nvCxnSpPr>
        <p:spPr>
          <a:xfrm flipH="1">
            <a:off x="2085340" y="2228125"/>
            <a:ext cx="113744" cy="228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30" idx="0"/>
          </p:cNvCxnSpPr>
          <p:nvPr/>
        </p:nvCxnSpPr>
        <p:spPr>
          <a:xfrm>
            <a:off x="2199084" y="2240509"/>
            <a:ext cx="514906" cy="2162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37" idx="0"/>
          </p:cNvCxnSpPr>
          <p:nvPr/>
        </p:nvCxnSpPr>
        <p:spPr>
          <a:xfrm>
            <a:off x="2199084" y="2240510"/>
            <a:ext cx="1657906" cy="229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9" name="Table 48"/>
          <p:cNvGraphicFramePr>
            <a:graphicFrameLocks noGrp="1"/>
          </p:cNvGraphicFramePr>
          <p:nvPr/>
        </p:nvGraphicFramePr>
        <p:xfrm>
          <a:off x="4972050" y="2473446"/>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0" name="Table 49"/>
          <p:cNvGraphicFramePr>
            <a:graphicFrameLocks noGrp="1"/>
          </p:cNvGraphicFramePr>
          <p:nvPr/>
        </p:nvGraphicFramePr>
        <p:xfrm>
          <a:off x="5600700" y="2470437"/>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1" name="Table 50"/>
          <p:cNvGraphicFramePr>
            <a:graphicFrameLocks noGrp="1"/>
          </p:cNvGraphicFramePr>
          <p:nvPr/>
        </p:nvGraphicFramePr>
        <p:xfrm>
          <a:off x="6270546" y="2456725"/>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nvGraphicFramePr>
        <p:xfrm>
          <a:off x="6915150" y="2456725"/>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64" name="Straight Connector 63"/>
          <p:cNvCxnSpPr>
            <a:endCxn id="18" idx="0"/>
          </p:cNvCxnSpPr>
          <p:nvPr/>
        </p:nvCxnSpPr>
        <p:spPr>
          <a:xfrm>
            <a:off x="4199334" y="1600864"/>
            <a:ext cx="1772098" cy="757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49" idx="0"/>
          </p:cNvCxnSpPr>
          <p:nvPr/>
        </p:nvCxnSpPr>
        <p:spPr>
          <a:xfrm flipH="1">
            <a:off x="5228590" y="2180102"/>
            <a:ext cx="742286" cy="293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50" idx="0"/>
          </p:cNvCxnSpPr>
          <p:nvPr/>
        </p:nvCxnSpPr>
        <p:spPr>
          <a:xfrm flipH="1">
            <a:off x="5857240" y="2170976"/>
            <a:ext cx="113636" cy="299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51" idx="0"/>
          </p:cNvCxnSpPr>
          <p:nvPr/>
        </p:nvCxnSpPr>
        <p:spPr>
          <a:xfrm>
            <a:off x="5970877" y="2180102"/>
            <a:ext cx="556209" cy="276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52" idx="0"/>
          </p:cNvCxnSpPr>
          <p:nvPr/>
        </p:nvCxnSpPr>
        <p:spPr>
          <a:xfrm>
            <a:off x="5970876" y="2180102"/>
            <a:ext cx="1200814" cy="276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8" name="Table 77"/>
          <p:cNvGraphicFramePr>
            <a:graphicFrameLocks noGrp="1"/>
          </p:cNvGraphicFramePr>
          <p:nvPr/>
        </p:nvGraphicFramePr>
        <p:xfrm>
          <a:off x="1431132" y="3324825"/>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9" name="Table 78"/>
          <p:cNvGraphicFramePr>
            <a:graphicFrameLocks noGrp="1"/>
          </p:cNvGraphicFramePr>
          <p:nvPr/>
        </p:nvGraphicFramePr>
        <p:xfrm>
          <a:off x="2169607" y="3330841"/>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0" name="Table 79"/>
          <p:cNvGraphicFramePr>
            <a:graphicFrameLocks noGrp="1"/>
          </p:cNvGraphicFramePr>
          <p:nvPr/>
        </p:nvGraphicFramePr>
        <p:xfrm>
          <a:off x="2836587" y="3318809"/>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1" name="Table 80"/>
          <p:cNvGraphicFramePr>
            <a:graphicFrameLocks noGrp="1"/>
          </p:cNvGraphicFramePr>
          <p:nvPr/>
        </p:nvGraphicFramePr>
        <p:xfrm>
          <a:off x="3486198" y="3311114"/>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2" name="Table 81"/>
          <p:cNvGraphicFramePr>
            <a:graphicFrameLocks noGrp="1"/>
          </p:cNvGraphicFramePr>
          <p:nvPr/>
        </p:nvGraphicFramePr>
        <p:xfrm>
          <a:off x="4320756" y="3324825"/>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3" name="Table 82"/>
          <p:cNvGraphicFramePr>
            <a:graphicFrameLocks noGrp="1"/>
          </p:cNvGraphicFramePr>
          <p:nvPr/>
        </p:nvGraphicFramePr>
        <p:xfrm>
          <a:off x="4956104" y="3324825"/>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4" name="Table 83"/>
          <p:cNvGraphicFramePr>
            <a:graphicFrameLocks noGrp="1"/>
          </p:cNvGraphicFramePr>
          <p:nvPr/>
        </p:nvGraphicFramePr>
        <p:xfrm>
          <a:off x="5587040" y="3317129"/>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5" name="Table 84"/>
          <p:cNvGraphicFramePr>
            <a:graphicFrameLocks noGrp="1"/>
          </p:cNvGraphicFramePr>
          <p:nvPr/>
        </p:nvGraphicFramePr>
        <p:xfrm>
          <a:off x="6270545" y="3324825"/>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6" name="Table 85"/>
          <p:cNvGraphicFramePr>
            <a:graphicFrameLocks noGrp="1"/>
          </p:cNvGraphicFramePr>
          <p:nvPr/>
        </p:nvGraphicFramePr>
        <p:xfrm>
          <a:off x="7402116" y="3324825"/>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95" name="Table 94"/>
          <p:cNvGraphicFramePr>
            <a:graphicFrameLocks noGrp="1"/>
          </p:cNvGraphicFramePr>
          <p:nvPr/>
        </p:nvGraphicFramePr>
        <p:xfrm>
          <a:off x="3930240" y="4199397"/>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96" name="Table 95"/>
          <p:cNvGraphicFramePr>
            <a:graphicFrameLocks noGrp="1"/>
          </p:cNvGraphicFramePr>
          <p:nvPr/>
        </p:nvGraphicFramePr>
        <p:xfrm>
          <a:off x="4585168" y="4199397"/>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97" name="Table 96"/>
          <p:cNvGraphicFramePr>
            <a:graphicFrameLocks noGrp="1"/>
          </p:cNvGraphicFramePr>
          <p:nvPr/>
        </p:nvGraphicFramePr>
        <p:xfrm>
          <a:off x="5219034" y="4205413"/>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bl>
          </a:graphicData>
        </a:graphic>
      </p:graphicFrame>
      <p:graphicFrame>
        <p:nvGraphicFramePr>
          <p:cNvPr id="98" name="Table 97"/>
          <p:cNvGraphicFramePr>
            <a:graphicFrameLocks noGrp="1"/>
          </p:cNvGraphicFramePr>
          <p:nvPr/>
        </p:nvGraphicFramePr>
        <p:xfrm>
          <a:off x="5902934" y="4211429"/>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99" name="Table 98"/>
          <p:cNvGraphicFramePr>
            <a:graphicFrameLocks noGrp="1"/>
          </p:cNvGraphicFramePr>
          <p:nvPr/>
        </p:nvGraphicFramePr>
        <p:xfrm>
          <a:off x="6595209" y="4205413"/>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00" name="Table 99"/>
          <p:cNvGraphicFramePr>
            <a:graphicFrameLocks noGrp="1"/>
          </p:cNvGraphicFramePr>
          <p:nvPr/>
        </p:nvGraphicFramePr>
        <p:xfrm>
          <a:off x="7258050" y="4205413"/>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01" name="Table 100"/>
          <p:cNvGraphicFramePr>
            <a:graphicFrameLocks noGrp="1"/>
          </p:cNvGraphicFramePr>
          <p:nvPr/>
        </p:nvGraphicFramePr>
        <p:xfrm>
          <a:off x="3321226" y="4193382"/>
          <a:ext cx="513080" cy="498856"/>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270">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13586">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5" name="Multiply 114"/>
          <p:cNvSpPr/>
          <p:nvPr/>
        </p:nvSpPr>
        <p:spPr>
          <a:xfrm>
            <a:off x="1478111" y="2804756"/>
            <a:ext cx="265454" cy="219499"/>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21" name="Straight Connector 120"/>
          <p:cNvCxnSpPr>
            <a:endCxn id="78" idx="0"/>
          </p:cNvCxnSpPr>
          <p:nvPr/>
        </p:nvCxnSpPr>
        <p:spPr>
          <a:xfrm flipH="1">
            <a:off x="1687672" y="2948589"/>
            <a:ext cx="1025764" cy="376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2420734" y="2948589"/>
            <a:ext cx="292700" cy="380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80" idx="0"/>
          </p:cNvCxnSpPr>
          <p:nvPr/>
        </p:nvCxnSpPr>
        <p:spPr>
          <a:xfrm>
            <a:off x="2713435" y="2948590"/>
            <a:ext cx="379692" cy="3702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endCxn id="81" idx="0"/>
          </p:cNvCxnSpPr>
          <p:nvPr/>
        </p:nvCxnSpPr>
        <p:spPr>
          <a:xfrm>
            <a:off x="2713435" y="2948589"/>
            <a:ext cx="1029303" cy="362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endCxn id="86" idx="0"/>
          </p:cNvCxnSpPr>
          <p:nvPr/>
        </p:nvCxnSpPr>
        <p:spPr>
          <a:xfrm>
            <a:off x="7171135" y="2938498"/>
            <a:ext cx="487521" cy="3863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endCxn id="101" idx="0"/>
          </p:cNvCxnSpPr>
          <p:nvPr/>
        </p:nvCxnSpPr>
        <p:spPr>
          <a:xfrm flipH="1">
            <a:off x="3577766" y="3814411"/>
            <a:ext cx="1634324" cy="378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endCxn id="95" idx="0"/>
          </p:cNvCxnSpPr>
          <p:nvPr/>
        </p:nvCxnSpPr>
        <p:spPr>
          <a:xfrm flipH="1">
            <a:off x="4186780" y="3825408"/>
            <a:ext cx="1025308" cy="373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96" idx="0"/>
          </p:cNvCxnSpPr>
          <p:nvPr/>
        </p:nvCxnSpPr>
        <p:spPr>
          <a:xfrm flipH="1">
            <a:off x="4841708" y="3814410"/>
            <a:ext cx="370382" cy="384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97" idx="0"/>
          </p:cNvCxnSpPr>
          <p:nvPr/>
        </p:nvCxnSpPr>
        <p:spPr>
          <a:xfrm>
            <a:off x="5212088" y="3814411"/>
            <a:ext cx="263486" cy="3910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endCxn id="98" idx="0"/>
          </p:cNvCxnSpPr>
          <p:nvPr/>
        </p:nvCxnSpPr>
        <p:spPr>
          <a:xfrm flipH="1">
            <a:off x="6159474" y="3814410"/>
            <a:ext cx="1498628" cy="397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endCxn id="99" idx="0"/>
          </p:cNvCxnSpPr>
          <p:nvPr/>
        </p:nvCxnSpPr>
        <p:spPr>
          <a:xfrm flipH="1">
            <a:off x="6851749" y="3805114"/>
            <a:ext cx="806352" cy="400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100" idx="0"/>
          </p:cNvCxnSpPr>
          <p:nvPr/>
        </p:nvCxnSpPr>
        <p:spPr>
          <a:xfrm flipH="1">
            <a:off x="7514590" y="3805114"/>
            <a:ext cx="143512" cy="400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check mark”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6066" y="4539111"/>
            <a:ext cx="330084" cy="3502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103613" y="2847798"/>
            <a:ext cx="213035" cy="199720"/>
          </a:xfrm>
          <a:prstGeom prst="rect">
            <a:avLst/>
          </a:prstGeom>
        </p:spPr>
      </p:pic>
      <p:pic>
        <p:nvPicPr>
          <p:cNvPr id="6" name="Picture 5"/>
          <p:cNvPicPr>
            <a:picLocks noChangeAspect="1"/>
          </p:cNvPicPr>
          <p:nvPr/>
        </p:nvPicPr>
        <p:blipFill>
          <a:blip r:embed="rId5"/>
          <a:stretch>
            <a:fillRect/>
          </a:stretch>
        </p:blipFill>
        <p:spPr>
          <a:xfrm>
            <a:off x="5241321" y="2847798"/>
            <a:ext cx="213035" cy="199720"/>
          </a:xfrm>
          <a:prstGeom prst="rect">
            <a:avLst/>
          </a:prstGeom>
        </p:spPr>
      </p:pic>
      <p:pic>
        <p:nvPicPr>
          <p:cNvPr id="210" name="Picture 209"/>
          <p:cNvPicPr>
            <a:picLocks noChangeAspect="1"/>
          </p:cNvPicPr>
          <p:nvPr/>
        </p:nvPicPr>
        <p:blipFill>
          <a:blip r:embed="rId4"/>
          <a:stretch>
            <a:fillRect/>
          </a:stretch>
        </p:blipFill>
        <p:spPr>
          <a:xfrm>
            <a:off x="5870880" y="2839281"/>
            <a:ext cx="213035" cy="199720"/>
          </a:xfrm>
          <a:prstGeom prst="rect">
            <a:avLst/>
          </a:prstGeom>
        </p:spPr>
      </p:pic>
      <p:pic>
        <p:nvPicPr>
          <p:cNvPr id="211" name="Picture 210"/>
          <p:cNvPicPr>
            <a:picLocks noChangeAspect="1"/>
          </p:cNvPicPr>
          <p:nvPr/>
        </p:nvPicPr>
        <p:blipFill>
          <a:blip r:embed="rId4"/>
          <a:stretch>
            <a:fillRect/>
          </a:stretch>
        </p:blipFill>
        <p:spPr>
          <a:xfrm>
            <a:off x="6550677" y="2836272"/>
            <a:ext cx="213035" cy="199720"/>
          </a:xfrm>
          <a:prstGeom prst="rect">
            <a:avLst/>
          </a:prstGeom>
        </p:spPr>
      </p:pic>
      <p:pic>
        <p:nvPicPr>
          <p:cNvPr id="213" name="Picture 212"/>
          <p:cNvPicPr>
            <a:picLocks noChangeAspect="1"/>
          </p:cNvPicPr>
          <p:nvPr/>
        </p:nvPicPr>
        <p:blipFill>
          <a:blip r:embed="rId4"/>
          <a:stretch>
            <a:fillRect/>
          </a:stretch>
        </p:blipFill>
        <p:spPr>
          <a:xfrm>
            <a:off x="1694441" y="3779394"/>
            <a:ext cx="213035" cy="199720"/>
          </a:xfrm>
          <a:prstGeom prst="rect">
            <a:avLst/>
          </a:prstGeom>
        </p:spPr>
      </p:pic>
      <p:pic>
        <p:nvPicPr>
          <p:cNvPr id="214" name="Picture 213"/>
          <p:cNvPicPr>
            <a:picLocks noChangeAspect="1"/>
          </p:cNvPicPr>
          <p:nvPr/>
        </p:nvPicPr>
        <p:blipFill>
          <a:blip r:embed="rId4"/>
          <a:stretch>
            <a:fillRect/>
          </a:stretch>
        </p:blipFill>
        <p:spPr>
          <a:xfrm>
            <a:off x="2447647" y="3784952"/>
            <a:ext cx="213035" cy="199720"/>
          </a:xfrm>
          <a:prstGeom prst="rect">
            <a:avLst/>
          </a:prstGeom>
        </p:spPr>
      </p:pic>
      <p:pic>
        <p:nvPicPr>
          <p:cNvPr id="215" name="Picture 214"/>
          <p:cNvPicPr>
            <a:picLocks noChangeAspect="1"/>
          </p:cNvPicPr>
          <p:nvPr/>
        </p:nvPicPr>
        <p:blipFill>
          <a:blip r:embed="rId4"/>
          <a:stretch>
            <a:fillRect/>
          </a:stretch>
        </p:blipFill>
        <p:spPr>
          <a:xfrm>
            <a:off x="3108925" y="3787196"/>
            <a:ext cx="213035" cy="199720"/>
          </a:xfrm>
          <a:prstGeom prst="rect">
            <a:avLst/>
          </a:prstGeom>
        </p:spPr>
      </p:pic>
      <p:pic>
        <p:nvPicPr>
          <p:cNvPr id="216" name="Picture 215"/>
          <p:cNvPicPr>
            <a:picLocks noChangeAspect="1"/>
          </p:cNvPicPr>
          <p:nvPr/>
        </p:nvPicPr>
        <p:blipFill>
          <a:blip r:embed="rId4"/>
          <a:stretch>
            <a:fillRect/>
          </a:stretch>
        </p:blipFill>
        <p:spPr>
          <a:xfrm>
            <a:off x="3758164" y="3774830"/>
            <a:ext cx="213035" cy="199720"/>
          </a:xfrm>
          <a:prstGeom prst="rect">
            <a:avLst/>
          </a:prstGeom>
        </p:spPr>
      </p:pic>
      <p:pic>
        <p:nvPicPr>
          <p:cNvPr id="217" name="Picture 216"/>
          <p:cNvPicPr>
            <a:picLocks noChangeAspect="1"/>
          </p:cNvPicPr>
          <p:nvPr/>
        </p:nvPicPr>
        <p:blipFill>
          <a:blip r:embed="rId4"/>
          <a:stretch>
            <a:fillRect/>
          </a:stretch>
        </p:blipFill>
        <p:spPr>
          <a:xfrm>
            <a:off x="4607010" y="3784952"/>
            <a:ext cx="213035" cy="199720"/>
          </a:xfrm>
          <a:prstGeom prst="rect">
            <a:avLst/>
          </a:prstGeom>
        </p:spPr>
      </p:pic>
      <p:pic>
        <p:nvPicPr>
          <p:cNvPr id="218" name="Picture 217"/>
          <p:cNvPicPr>
            <a:picLocks noChangeAspect="1"/>
          </p:cNvPicPr>
          <p:nvPr/>
        </p:nvPicPr>
        <p:blipFill>
          <a:blip r:embed="rId4"/>
          <a:stretch>
            <a:fillRect/>
          </a:stretch>
        </p:blipFill>
        <p:spPr>
          <a:xfrm>
            <a:off x="5870880" y="3761604"/>
            <a:ext cx="213035" cy="199720"/>
          </a:xfrm>
          <a:prstGeom prst="rect">
            <a:avLst/>
          </a:prstGeom>
        </p:spPr>
      </p:pic>
      <p:pic>
        <p:nvPicPr>
          <p:cNvPr id="219" name="Picture 218"/>
          <p:cNvPicPr>
            <a:picLocks noChangeAspect="1"/>
          </p:cNvPicPr>
          <p:nvPr/>
        </p:nvPicPr>
        <p:blipFill>
          <a:blip r:embed="rId4"/>
          <a:stretch>
            <a:fillRect/>
          </a:stretch>
        </p:blipFill>
        <p:spPr>
          <a:xfrm>
            <a:off x="6532788" y="3769406"/>
            <a:ext cx="213035" cy="199720"/>
          </a:xfrm>
          <a:prstGeom prst="rect">
            <a:avLst/>
          </a:prstGeom>
        </p:spPr>
      </p:pic>
      <p:pic>
        <p:nvPicPr>
          <p:cNvPr id="220" name="Picture 219"/>
          <p:cNvPicPr>
            <a:picLocks noChangeAspect="1"/>
          </p:cNvPicPr>
          <p:nvPr/>
        </p:nvPicPr>
        <p:blipFill>
          <a:blip r:embed="rId4"/>
          <a:stretch>
            <a:fillRect/>
          </a:stretch>
        </p:blipFill>
        <p:spPr>
          <a:xfrm>
            <a:off x="3577210" y="4637963"/>
            <a:ext cx="213035" cy="199720"/>
          </a:xfrm>
          <a:prstGeom prst="rect">
            <a:avLst/>
          </a:prstGeom>
        </p:spPr>
      </p:pic>
      <p:pic>
        <p:nvPicPr>
          <p:cNvPr id="221" name="Picture 220"/>
          <p:cNvPicPr>
            <a:picLocks noChangeAspect="1"/>
          </p:cNvPicPr>
          <p:nvPr/>
        </p:nvPicPr>
        <p:blipFill>
          <a:blip r:embed="rId4"/>
          <a:stretch>
            <a:fillRect/>
          </a:stretch>
        </p:blipFill>
        <p:spPr>
          <a:xfrm>
            <a:off x="4216587" y="4651674"/>
            <a:ext cx="213035" cy="199720"/>
          </a:xfrm>
          <a:prstGeom prst="rect">
            <a:avLst/>
          </a:prstGeom>
        </p:spPr>
      </p:pic>
      <p:pic>
        <p:nvPicPr>
          <p:cNvPr id="222" name="Picture 221"/>
          <p:cNvPicPr>
            <a:picLocks noChangeAspect="1"/>
          </p:cNvPicPr>
          <p:nvPr/>
        </p:nvPicPr>
        <p:blipFill>
          <a:blip r:embed="rId4"/>
          <a:stretch>
            <a:fillRect/>
          </a:stretch>
        </p:blipFill>
        <p:spPr>
          <a:xfrm>
            <a:off x="4865631" y="4653191"/>
            <a:ext cx="213035" cy="199720"/>
          </a:xfrm>
          <a:prstGeom prst="rect">
            <a:avLst/>
          </a:prstGeom>
        </p:spPr>
      </p:pic>
      <p:pic>
        <p:nvPicPr>
          <p:cNvPr id="223" name="Picture 222"/>
          <p:cNvPicPr>
            <a:picLocks noChangeAspect="1"/>
          </p:cNvPicPr>
          <p:nvPr/>
        </p:nvPicPr>
        <p:blipFill>
          <a:blip r:embed="rId4"/>
          <a:stretch>
            <a:fillRect/>
          </a:stretch>
        </p:blipFill>
        <p:spPr>
          <a:xfrm>
            <a:off x="5489718" y="4651674"/>
            <a:ext cx="213035" cy="199720"/>
          </a:xfrm>
          <a:prstGeom prst="rect">
            <a:avLst/>
          </a:prstGeom>
        </p:spPr>
      </p:pic>
      <p:pic>
        <p:nvPicPr>
          <p:cNvPr id="224" name="Picture 223"/>
          <p:cNvPicPr>
            <a:picLocks noChangeAspect="1"/>
          </p:cNvPicPr>
          <p:nvPr/>
        </p:nvPicPr>
        <p:blipFill>
          <a:blip r:embed="rId4"/>
          <a:stretch>
            <a:fillRect/>
          </a:stretch>
        </p:blipFill>
        <p:spPr>
          <a:xfrm>
            <a:off x="6170382" y="4639479"/>
            <a:ext cx="213035" cy="199720"/>
          </a:xfrm>
          <a:prstGeom prst="rect">
            <a:avLst/>
          </a:prstGeom>
        </p:spPr>
      </p:pic>
      <p:pic>
        <p:nvPicPr>
          <p:cNvPr id="225" name="Picture 224"/>
          <p:cNvPicPr>
            <a:picLocks noChangeAspect="1"/>
          </p:cNvPicPr>
          <p:nvPr/>
        </p:nvPicPr>
        <p:blipFill>
          <a:blip r:embed="rId4"/>
          <a:stretch>
            <a:fillRect/>
          </a:stretch>
        </p:blipFill>
        <p:spPr>
          <a:xfrm>
            <a:off x="6885483" y="4637963"/>
            <a:ext cx="213035" cy="199720"/>
          </a:xfrm>
          <a:prstGeom prst="rect">
            <a:avLst/>
          </a:prstGeom>
        </p:spPr>
      </p:pic>
    </p:spTree>
    <p:extLst>
      <p:ext uri="{BB962C8B-B14F-4D97-AF65-F5344CB8AC3E}">
        <p14:creationId xmlns:p14="http://schemas.microsoft.com/office/powerpoint/2010/main" val="2663271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Heuristics for CSPs</a:t>
            </a:r>
          </a:p>
        </p:txBody>
      </p:sp>
      <p:sp>
        <p:nvSpPr>
          <p:cNvPr id="3" name="Content Placeholder 2"/>
          <p:cNvSpPr>
            <a:spLocks noGrp="1"/>
          </p:cNvSpPr>
          <p:nvPr>
            <p:ph idx="1"/>
          </p:nvPr>
        </p:nvSpPr>
        <p:spPr>
          <a:xfrm>
            <a:off x="457199" y="1107553"/>
            <a:ext cx="8466881" cy="3394472"/>
          </a:xfrm>
        </p:spPr>
        <p:txBody>
          <a:bodyPr>
            <a:normAutofit/>
          </a:bodyPr>
          <a:lstStyle/>
          <a:p>
            <a:pPr marL="0" indent="0">
              <a:buClr>
                <a:srgbClr val="180DF9"/>
              </a:buClr>
              <a:buSzPct val="50000"/>
              <a:buNone/>
            </a:pPr>
            <a:r>
              <a:rPr lang="en-SG" sz="2000" dirty="0"/>
              <a:t>Plain backtracking is an uninformed algorithm!!</a:t>
            </a:r>
          </a:p>
          <a:p>
            <a:pPr marL="0" indent="0">
              <a:buClr>
                <a:srgbClr val="180DF9"/>
              </a:buClr>
              <a:buSzPct val="50000"/>
              <a:buNone/>
            </a:pPr>
            <a:r>
              <a:rPr lang="en-SG" sz="2000" dirty="0"/>
              <a:t>More intelligent search that takes into consideration</a:t>
            </a:r>
          </a:p>
          <a:p>
            <a:pPr>
              <a:buClr>
                <a:schemeClr val="tx1"/>
              </a:buClr>
              <a:buSzPct val="100000"/>
              <a:buFont typeface="Arial" panose="020B0604020202020204" pitchFamily="34" charset="0"/>
              <a:buChar char="•"/>
            </a:pPr>
            <a:r>
              <a:rPr lang="en-SG" sz="2000" dirty="0"/>
              <a:t>Which variable to assign next</a:t>
            </a:r>
          </a:p>
          <a:p>
            <a:pPr>
              <a:buClr>
                <a:schemeClr val="tx1"/>
              </a:buClr>
              <a:buSzPct val="100000"/>
              <a:buFont typeface="Arial" panose="020B0604020202020204" pitchFamily="34" charset="0"/>
              <a:buChar char="•"/>
            </a:pPr>
            <a:r>
              <a:rPr lang="en-SG" sz="2000" dirty="0"/>
              <a:t>What order of the values to try for each variable</a:t>
            </a:r>
          </a:p>
          <a:p>
            <a:pPr>
              <a:buClr>
                <a:schemeClr val="tx1"/>
              </a:buClr>
              <a:buSzPct val="100000"/>
              <a:buFont typeface="Arial" panose="020B0604020202020204" pitchFamily="34" charset="0"/>
              <a:buChar char="•"/>
            </a:pPr>
            <a:r>
              <a:rPr lang="en-SG" sz="2000" dirty="0"/>
              <a:t>Implications of current variable assignments for the other unassigned variables</a:t>
            </a:r>
          </a:p>
          <a:p>
            <a:pPr lvl="1">
              <a:buClr>
                <a:schemeClr val="tx1"/>
              </a:buClr>
              <a:buFont typeface="Arial" panose="020B0604020202020204" pitchFamily="34" charset="0"/>
              <a:buChar char="•"/>
            </a:pPr>
            <a:r>
              <a:rPr lang="en-SG" sz="2000" dirty="0"/>
              <a:t>forward checking and </a:t>
            </a:r>
            <a:r>
              <a:rPr lang="en-SG" sz="2000" b="1" dirty="0">
                <a:solidFill>
                  <a:srgbClr val="390CFA"/>
                </a:solidFill>
              </a:rPr>
              <a:t>constraint propagation</a:t>
            </a:r>
          </a:p>
        </p:txBody>
      </p:sp>
      <p:sp>
        <p:nvSpPr>
          <p:cNvPr id="4" name="Rectangle 3"/>
          <p:cNvSpPr/>
          <p:nvPr/>
        </p:nvSpPr>
        <p:spPr>
          <a:xfrm>
            <a:off x="457200" y="3751522"/>
            <a:ext cx="8229600"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srgbClr val="180DF9"/>
              </a:buClr>
              <a:buSzPct val="50000"/>
              <a:buFontTx/>
              <a:buNone/>
              <a:tabLst/>
              <a:defRPr/>
            </a:pPr>
            <a:r>
              <a:rPr kumimoji="0" lang="en-SG" sz="20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Constraint propagation: </a:t>
            </a: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propagating the implications of a constraint on one variable onto other variables</a:t>
            </a:r>
          </a:p>
        </p:txBody>
      </p:sp>
    </p:spTree>
    <p:extLst>
      <p:ext uri="{BB962C8B-B14F-4D97-AF65-F5344CB8AC3E}">
        <p14:creationId xmlns:p14="http://schemas.microsoft.com/office/powerpoint/2010/main" val="35856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1943100" y="170234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131" name="Straight Connector 130"/>
          <p:cNvCxnSpPr>
            <a:endCxn id="83" idx="0"/>
          </p:cNvCxnSpPr>
          <p:nvPr/>
        </p:nvCxnSpPr>
        <p:spPr>
          <a:xfrm>
            <a:off x="3869262" y="3004204"/>
            <a:ext cx="1342826" cy="366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endCxn id="82" idx="0"/>
          </p:cNvCxnSpPr>
          <p:nvPr/>
        </p:nvCxnSpPr>
        <p:spPr>
          <a:xfrm>
            <a:off x="3856435" y="2984798"/>
            <a:ext cx="720305" cy="3863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879656" y="3000804"/>
            <a:ext cx="1963368" cy="362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37" idx="2"/>
            <a:endCxn id="85" idx="0"/>
          </p:cNvCxnSpPr>
          <p:nvPr/>
        </p:nvCxnSpPr>
        <p:spPr>
          <a:xfrm>
            <a:off x="3856434" y="3008602"/>
            <a:ext cx="2670095" cy="3625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nvGraphicFramePr>
        <p:xfrm>
          <a:off x="3600450" y="247043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a:xfrm>
            <a:off x="342584" y="307656"/>
            <a:ext cx="8229600" cy="543191"/>
          </a:xfrm>
        </p:spPr>
        <p:txBody>
          <a:bodyPr>
            <a:normAutofit fontScale="90000"/>
          </a:bodyPr>
          <a:lstStyle/>
          <a:p>
            <a:pPr algn="l"/>
            <a:r>
              <a:rPr lang="en-SG" b="1" dirty="0"/>
              <a:t>Example (4-Queens) </a:t>
            </a:r>
            <a:r>
              <a:rPr lang="en-SG" b="1" dirty="0">
                <a:solidFill>
                  <a:srgbClr val="FF0000"/>
                </a:solidFill>
              </a:rPr>
              <a:t>without</a:t>
            </a:r>
            <a:r>
              <a:rPr lang="en-SG" b="1" dirty="0"/>
              <a:t> Constraint Propagation</a:t>
            </a:r>
            <a:endParaRPr lang="en-US" dirty="0"/>
          </a:p>
        </p:txBody>
      </p:sp>
      <p:graphicFrame>
        <p:nvGraphicFramePr>
          <p:cNvPr id="15" name="Table 14"/>
          <p:cNvGraphicFramePr>
            <a:graphicFrameLocks noGrp="1"/>
          </p:cNvGraphicFramePr>
          <p:nvPr/>
        </p:nvGraphicFramePr>
        <p:xfrm>
          <a:off x="3943350" y="102797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8" name="Table 17"/>
          <p:cNvGraphicFramePr>
            <a:graphicFrameLocks noGrp="1"/>
          </p:cNvGraphicFramePr>
          <p:nvPr/>
        </p:nvGraphicFramePr>
        <p:xfrm>
          <a:off x="5714892" y="1641938"/>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0" name="Rectangle 19"/>
          <p:cNvSpPr/>
          <p:nvPr/>
        </p:nvSpPr>
        <p:spPr>
          <a:xfrm>
            <a:off x="4482913" y="2368114"/>
            <a:ext cx="223138" cy="314638"/>
          </a:xfrm>
          <a:prstGeom prst="rect">
            <a:avLst/>
          </a:prstGeom>
        </p:spPr>
        <p:txBody>
          <a:bodyPr wrap="non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rPr>
              <a:t> </a:t>
            </a:r>
          </a:p>
        </p:txBody>
      </p:sp>
      <p:cxnSp>
        <p:nvCxnSpPr>
          <p:cNvPr id="24" name="Straight Connector 23"/>
          <p:cNvCxnSpPr>
            <a:stCxn id="15" idx="2"/>
            <a:endCxn id="17" idx="0"/>
          </p:cNvCxnSpPr>
          <p:nvPr/>
        </p:nvCxnSpPr>
        <p:spPr>
          <a:xfrm flipH="1">
            <a:off x="2199084" y="1566139"/>
            <a:ext cx="2000250" cy="1362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8" name="Table 27"/>
          <p:cNvGraphicFramePr>
            <a:graphicFrameLocks noGrp="1"/>
          </p:cNvGraphicFramePr>
          <p:nvPr/>
        </p:nvGraphicFramePr>
        <p:xfrm>
          <a:off x="1229916" y="24567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9" name="Table 28"/>
          <p:cNvGraphicFramePr>
            <a:graphicFrameLocks noGrp="1"/>
          </p:cNvGraphicFramePr>
          <p:nvPr/>
        </p:nvGraphicFramePr>
        <p:xfrm>
          <a:off x="1828800" y="24567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0" name="Table 29"/>
          <p:cNvGraphicFramePr>
            <a:graphicFrameLocks noGrp="1"/>
          </p:cNvGraphicFramePr>
          <p:nvPr/>
        </p:nvGraphicFramePr>
        <p:xfrm>
          <a:off x="2457450" y="24567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1" name="Straight Connector 40"/>
          <p:cNvCxnSpPr>
            <a:stCxn id="17" idx="2"/>
            <a:endCxn id="28" idx="0"/>
          </p:cNvCxnSpPr>
          <p:nvPr/>
        </p:nvCxnSpPr>
        <p:spPr>
          <a:xfrm flipH="1">
            <a:off x="1485900" y="2240509"/>
            <a:ext cx="713185" cy="2162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084784" y="2228125"/>
            <a:ext cx="114300" cy="228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7" idx="2"/>
            <a:endCxn id="30" idx="0"/>
          </p:cNvCxnSpPr>
          <p:nvPr/>
        </p:nvCxnSpPr>
        <p:spPr>
          <a:xfrm>
            <a:off x="2199084" y="2240509"/>
            <a:ext cx="514350" cy="2162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7" idx="2"/>
            <a:endCxn id="37" idx="0"/>
          </p:cNvCxnSpPr>
          <p:nvPr/>
        </p:nvCxnSpPr>
        <p:spPr>
          <a:xfrm>
            <a:off x="2199084" y="2240510"/>
            <a:ext cx="1657350" cy="2299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9" name="Table 48"/>
          <p:cNvGraphicFramePr>
            <a:graphicFrameLocks noGrp="1"/>
          </p:cNvGraphicFramePr>
          <p:nvPr/>
        </p:nvGraphicFramePr>
        <p:xfrm>
          <a:off x="4972050" y="2473446"/>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0" name="Table 49"/>
          <p:cNvGraphicFramePr>
            <a:graphicFrameLocks noGrp="1"/>
          </p:cNvGraphicFramePr>
          <p:nvPr/>
        </p:nvGraphicFramePr>
        <p:xfrm>
          <a:off x="5600700" y="247043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1" name="Table 50"/>
          <p:cNvGraphicFramePr>
            <a:graphicFrameLocks noGrp="1"/>
          </p:cNvGraphicFramePr>
          <p:nvPr/>
        </p:nvGraphicFramePr>
        <p:xfrm>
          <a:off x="6270546" y="24567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2" name="Table 51"/>
          <p:cNvGraphicFramePr>
            <a:graphicFrameLocks noGrp="1"/>
          </p:cNvGraphicFramePr>
          <p:nvPr/>
        </p:nvGraphicFramePr>
        <p:xfrm>
          <a:off x="6915150" y="24567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64" name="Straight Connector 63"/>
          <p:cNvCxnSpPr>
            <a:endCxn id="18" idx="0"/>
          </p:cNvCxnSpPr>
          <p:nvPr/>
        </p:nvCxnSpPr>
        <p:spPr>
          <a:xfrm>
            <a:off x="4199334" y="1566139"/>
            <a:ext cx="1771542" cy="757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8" idx="2"/>
            <a:endCxn id="49" idx="0"/>
          </p:cNvCxnSpPr>
          <p:nvPr/>
        </p:nvCxnSpPr>
        <p:spPr>
          <a:xfrm flipH="1">
            <a:off x="5228034" y="2180102"/>
            <a:ext cx="742842" cy="293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50" idx="0"/>
          </p:cNvCxnSpPr>
          <p:nvPr/>
        </p:nvCxnSpPr>
        <p:spPr>
          <a:xfrm flipH="1">
            <a:off x="5856684" y="2170976"/>
            <a:ext cx="114192" cy="299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8" idx="2"/>
            <a:endCxn id="51" idx="0"/>
          </p:cNvCxnSpPr>
          <p:nvPr/>
        </p:nvCxnSpPr>
        <p:spPr>
          <a:xfrm>
            <a:off x="5970877" y="2180102"/>
            <a:ext cx="555653" cy="276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8" idx="2"/>
            <a:endCxn id="52" idx="0"/>
          </p:cNvCxnSpPr>
          <p:nvPr/>
        </p:nvCxnSpPr>
        <p:spPr>
          <a:xfrm>
            <a:off x="5970876" y="2180102"/>
            <a:ext cx="1200258" cy="276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8" name="Table 77"/>
          <p:cNvGraphicFramePr>
            <a:graphicFrameLocks noGrp="1"/>
          </p:cNvGraphicFramePr>
          <p:nvPr/>
        </p:nvGraphicFramePr>
        <p:xfrm>
          <a:off x="1431132" y="33711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9" name="Table 78"/>
          <p:cNvGraphicFramePr>
            <a:graphicFrameLocks noGrp="1"/>
          </p:cNvGraphicFramePr>
          <p:nvPr/>
        </p:nvGraphicFramePr>
        <p:xfrm>
          <a:off x="2169607" y="3377141"/>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0" name="Table 79"/>
          <p:cNvGraphicFramePr>
            <a:graphicFrameLocks noGrp="1"/>
          </p:cNvGraphicFramePr>
          <p:nvPr/>
        </p:nvGraphicFramePr>
        <p:xfrm>
          <a:off x="2836587" y="3365109"/>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1" name="Table 80"/>
          <p:cNvGraphicFramePr>
            <a:graphicFrameLocks noGrp="1"/>
          </p:cNvGraphicFramePr>
          <p:nvPr/>
        </p:nvGraphicFramePr>
        <p:xfrm>
          <a:off x="3486198" y="3357414"/>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2" name="Table 81"/>
          <p:cNvGraphicFramePr>
            <a:graphicFrameLocks noGrp="1"/>
          </p:cNvGraphicFramePr>
          <p:nvPr/>
        </p:nvGraphicFramePr>
        <p:xfrm>
          <a:off x="4320756" y="33711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3" name="Table 82"/>
          <p:cNvGraphicFramePr>
            <a:graphicFrameLocks noGrp="1"/>
          </p:cNvGraphicFramePr>
          <p:nvPr/>
        </p:nvGraphicFramePr>
        <p:xfrm>
          <a:off x="4956104" y="33711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4" name="Table 83"/>
          <p:cNvGraphicFramePr>
            <a:graphicFrameLocks noGrp="1"/>
          </p:cNvGraphicFramePr>
          <p:nvPr/>
        </p:nvGraphicFramePr>
        <p:xfrm>
          <a:off x="5587040" y="3363429"/>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5" name="Table 84"/>
          <p:cNvGraphicFramePr>
            <a:graphicFrameLocks noGrp="1"/>
          </p:cNvGraphicFramePr>
          <p:nvPr/>
        </p:nvGraphicFramePr>
        <p:xfrm>
          <a:off x="6270545" y="33711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6" name="Table 85"/>
          <p:cNvGraphicFramePr>
            <a:graphicFrameLocks noGrp="1"/>
          </p:cNvGraphicFramePr>
          <p:nvPr/>
        </p:nvGraphicFramePr>
        <p:xfrm>
          <a:off x="7402116" y="33711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15" name="Multiply 114"/>
          <p:cNvSpPr/>
          <p:nvPr/>
        </p:nvSpPr>
        <p:spPr>
          <a:xfrm>
            <a:off x="1478111" y="2874206"/>
            <a:ext cx="273478" cy="259995"/>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21" name="Straight Connector 120"/>
          <p:cNvCxnSpPr>
            <a:stCxn id="30" idx="2"/>
            <a:endCxn id="78" idx="0"/>
          </p:cNvCxnSpPr>
          <p:nvPr/>
        </p:nvCxnSpPr>
        <p:spPr>
          <a:xfrm flipH="1">
            <a:off x="1687116" y="2994889"/>
            <a:ext cx="1026319" cy="376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30" idx="2"/>
          </p:cNvCxnSpPr>
          <p:nvPr/>
        </p:nvCxnSpPr>
        <p:spPr>
          <a:xfrm flipH="1">
            <a:off x="2420734" y="2994889"/>
            <a:ext cx="292700" cy="380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30" idx="2"/>
            <a:endCxn id="80" idx="0"/>
          </p:cNvCxnSpPr>
          <p:nvPr/>
        </p:nvCxnSpPr>
        <p:spPr>
          <a:xfrm>
            <a:off x="2713435" y="2994890"/>
            <a:ext cx="379136" cy="37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30" idx="2"/>
            <a:endCxn id="81" idx="0"/>
          </p:cNvCxnSpPr>
          <p:nvPr/>
        </p:nvCxnSpPr>
        <p:spPr>
          <a:xfrm>
            <a:off x="2713435" y="2994889"/>
            <a:ext cx="1028747" cy="3625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endCxn id="86" idx="0"/>
          </p:cNvCxnSpPr>
          <p:nvPr/>
        </p:nvCxnSpPr>
        <p:spPr>
          <a:xfrm>
            <a:off x="7171135" y="2984798"/>
            <a:ext cx="486965" cy="3863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endCxn id="101" idx="0"/>
          </p:cNvCxnSpPr>
          <p:nvPr/>
        </p:nvCxnSpPr>
        <p:spPr>
          <a:xfrm flipH="1">
            <a:off x="3578243" y="3918586"/>
            <a:ext cx="1633847" cy="2979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endCxn id="95" idx="0"/>
          </p:cNvCxnSpPr>
          <p:nvPr/>
        </p:nvCxnSpPr>
        <p:spPr>
          <a:xfrm flipH="1">
            <a:off x="4187257" y="3929583"/>
            <a:ext cx="1024831" cy="2929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96" idx="0"/>
          </p:cNvCxnSpPr>
          <p:nvPr/>
        </p:nvCxnSpPr>
        <p:spPr>
          <a:xfrm flipH="1">
            <a:off x="4842185" y="3918585"/>
            <a:ext cx="369905" cy="303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97" idx="0"/>
          </p:cNvCxnSpPr>
          <p:nvPr/>
        </p:nvCxnSpPr>
        <p:spPr>
          <a:xfrm>
            <a:off x="5212088" y="3918586"/>
            <a:ext cx="263963" cy="3099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endCxn id="98" idx="0"/>
          </p:cNvCxnSpPr>
          <p:nvPr/>
        </p:nvCxnSpPr>
        <p:spPr>
          <a:xfrm flipH="1">
            <a:off x="6159951" y="3918585"/>
            <a:ext cx="1498150" cy="3159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86" idx="2"/>
            <a:endCxn id="99" idx="0"/>
          </p:cNvCxnSpPr>
          <p:nvPr/>
        </p:nvCxnSpPr>
        <p:spPr>
          <a:xfrm flipH="1">
            <a:off x="6852226" y="3909289"/>
            <a:ext cx="806907" cy="319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86" idx="2"/>
            <a:endCxn id="100" idx="0"/>
          </p:cNvCxnSpPr>
          <p:nvPr/>
        </p:nvCxnSpPr>
        <p:spPr>
          <a:xfrm flipH="1">
            <a:off x="7515067" y="3909289"/>
            <a:ext cx="144066" cy="319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103613" y="2917248"/>
            <a:ext cx="219475" cy="205758"/>
          </a:xfrm>
          <a:prstGeom prst="rect">
            <a:avLst/>
          </a:prstGeom>
        </p:spPr>
      </p:pic>
      <p:pic>
        <p:nvPicPr>
          <p:cNvPr id="6" name="Picture 5"/>
          <p:cNvPicPr>
            <a:picLocks noChangeAspect="1"/>
          </p:cNvPicPr>
          <p:nvPr/>
        </p:nvPicPr>
        <p:blipFill>
          <a:blip r:embed="rId4"/>
          <a:stretch>
            <a:fillRect/>
          </a:stretch>
        </p:blipFill>
        <p:spPr>
          <a:xfrm>
            <a:off x="5241321" y="2917248"/>
            <a:ext cx="219475" cy="205758"/>
          </a:xfrm>
          <a:prstGeom prst="rect">
            <a:avLst/>
          </a:prstGeom>
        </p:spPr>
      </p:pic>
      <p:pic>
        <p:nvPicPr>
          <p:cNvPr id="210" name="Picture 209"/>
          <p:cNvPicPr>
            <a:picLocks noChangeAspect="1"/>
          </p:cNvPicPr>
          <p:nvPr/>
        </p:nvPicPr>
        <p:blipFill>
          <a:blip r:embed="rId3"/>
          <a:stretch>
            <a:fillRect/>
          </a:stretch>
        </p:blipFill>
        <p:spPr>
          <a:xfrm>
            <a:off x="5870880" y="2908731"/>
            <a:ext cx="219475" cy="205758"/>
          </a:xfrm>
          <a:prstGeom prst="rect">
            <a:avLst/>
          </a:prstGeom>
        </p:spPr>
      </p:pic>
      <p:pic>
        <p:nvPicPr>
          <p:cNvPr id="211" name="Picture 210"/>
          <p:cNvPicPr>
            <a:picLocks noChangeAspect="1"/>
          </p:cNvPicPr>
          <p:nvPr/>
        </p:nvPicPr>
        <p:blipFill>
          <a:blip r:embed="rId3"/>
          <a:stretch>
            <a:fillRect/>
          </a:stretch>
        </p:blipFill>
        <p:spPr>
          <a:xfrm>
            <a:off x="6550677" y="2905722"/>
            <a:ext cx="219475" cy="205758"/>
          </a:xfrm>
          <a:prstGeom prst="rect">
            <a:avLst/>
          </a:prstGeom>
        </p:spPr>
      </p:pic>
      <p:pic>
        <p:nvPicPr>
          <p:cNvPr id="213" name="Picture 212"/>
          <p:cNvPicPr>
            <a:picLocks noChangeAspect="1"/>
          </p:cNvPicPr>
          <p:nvPr/>
        </p:nvPicPr>
        <p:blipFill>
          <a:blip r:embed="rId3"/>
          <a:stretch>
            <a:fillRect/>
          </a:stretch>
        </p:blipFill>
        <p:spPr>
          <a:xfrm>
            <a:off x="1694441" y="3825694"/>
            <a:ext cx="219475" cy="205758"/>
          </a:xfrm>
          <a:prstGeom prst="rect">
            <a:avLst/>
          </a:prstGeom>
        </p:spPr>
      </p:pic>
      <p:pic>
        <p:nvPicPr>
          <p:cNvPr id="214" name="Picture 213"/>
          <p:cNvPicPr>
            <a:picLocks noChangeAspect="1"/>
          </p:cNvPicPr>
          <p:nvPr/>
        </p:nvPicPr>
        <p:blipFill>
          <a:blip r:embed="rId3"/>
          <a:stretch>
            <a:fillRect/>
          </a:stretch>
        </p:blipFill>
        <p:spPr>
          <a:xfrm>
            <a:off x="2447647" y="3831252"/>
            <a:ext cx="219475" cy="205758"/>
          </a:xfrm>
          <a:prstGeom prst="rect">
            <a:avLst/>
          </a:prstGeom>
        </p:spPr>
      </p:pic>
      <p:pic>
        <p:nvPicPr>
          <p:cNvPr id="215" name="Picture 214"/>
          <p:cNvPicPr>
            <a:picLocks noChangeAspect="1"/>
          </p:cNvPicPr>
          <p:nvPr/>
        </p:nvPicPr>
        <p:blipFill>
          <a:blip r:embed="rId3"/>
          <a:stretch>
            <a:fillRect/>
          </a:stretch>
        </p:blipFill>
        <p:spPr>
          <a:xfrm>
            <a:off x="3108925" y="3833496"/>
            <a:ext cx="219475" cy="205758"/>
          </a:xfrm>
          <a:prstGeom prst="rect">
            <a:avLst/>
          </a:prstGeom>
        </p:spPr>
      </p:pic>
      <p:pic>
        <p:nvPicPr>
          <p:cNvPr id="216" name="Picture 215"/>
          <p:cNvPicPr>
            <a:picLocks noChangeAspect="1"/>
          </p:cNvPicPr>
          <p:nvPr/>
        </p:nvPicPr>
        <p:blipFill>
          <a:blip r:embed="rId3"/>
          <a:stretch>
            <a:fillRect/>
          </a:stretch>
        </p:blipFill>
        <p:spPr>
          <a:xfrm>
            <a:off x="3758164" y="3821130"/>
            <a:ext cx="219475" cy="205758"/>
          </a:xfrm>
          <a:prstGeom prst="rect">
            <a:avLst/>
          </a:prstGeom>
        </p:spPr>
      </p:pic>
      <p:pic>
        <p:nvPicPr>
          <p:cNvPr id="217" name="Picture 216"/>
          <p:cNvPicPr>
            <a:picLocks noChangeAspect="1"/>
          </p:cNvPicPr>
          <p:nvPr/>
        </p:nvPicPr>
        <p:blipFill>
          <a:blip r:embed="rId3"/>
          <a:stretch>
            <a:fillRect/>
          </a:stretch>
        </p:blipFill>
        <p:spPr>
          <a:xfrm>
            <a:off x="4607010" y="3831252"/>
            <a:ext cx="219475" cy="205758"/>
          </a:xfrm>
          <a:prstGeom prst="rect">
            <a:avLst/>
          </a:prstGeom>
        </p:spPr>
      </p:pic>
      <p:pic>
        <p:nvPicPr>
          <p:cNvPr id="218" name="Picture 217"/>
          <p:cNvPicPr>
            <a:picLocks noChangeAspect="1"/>
          </p:cNvPicPr>
          <p:nvPr/>
        </p:nvPicPr>
        <p:blipFill>
          <a:blip r:embed="rId3"/>
          <a:stretch>
            <a:fillRect/>
          </a:stretch>
        </p:blipFill>
        <p:spPr>
          <a:xfrm>
            <a:off x="5870880" y="3807904"/>
            <a:ext cx="219475" cy="205758"/>
          </a:xfrm>
          <a:prstGeom prst="rect">
            <a:avLst/>
          </a:prstGeom>
        </p:spPr>
      </p:pic>
      <p:pic>
        <p:nvPicPr>
          <p:cNvPr id="219" name="Picture 218"/>
          <p:cNvPicPr>
            <a:picLocks noChangeAspect="1"/>
          </p:cNvPicPr>
          <p:nvPr/>
        </p:nvPicPr>
        <p:blipFill>
          <a:blip r:embed="rId3"/>
          <a:stretch>
            <a:fillRect/>
          </a:stretch>
        </p:blipFill>
        <p:spPr>
          <a:xfrm>
            <a:off x="6532788" y="3815706"/>
            <a:ext cx="219475" cy="205758"/>
          </a:xfrm>
          <a:prstGeom prst="rect">
            <a:avLst/>
          </a:prstGeom>
        </p:spPr>
      </p:pic>
      <p:graphicFrame>
        <p:nvGraphicFramePr>
          <p:cNvPr id="95" name="Table 94"/>
          <p:cNvGraphicFramePr>
            <a:graphicFrameLocks noGrp="1"/>
          </p:cNvGraphicFramePr>
          <p:nvPr/>
        </p:nvGraphicFramePr>
        <p:xfrm>
          <a:off x="3930240" y="422254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96" name="Table 95"/>
          <p:cNvGraphicFramePr>
            <a:graphicFrameLocks noGrp="1"/>
          </p:cNvGraphicFramePr>
          <p:nvPr/>
        </p:nvGraphicFramePr>
        <p:xfrm>
          <a:off x="4585168" y="422254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97" name="Table 96"/>
          <p:cNvGraphicFramePr>
            <a:graphicFrameLocks noGrp="1"/>
          </p:cNvGraphicFramePr>
          <p:nvPr/>
        </p:nvGraphicFramePr>
        <p:xfrm>
          <a:off x="5219034" y="4228563"/>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bl>
          </a:graphicData>
        </a:graphic>
      </p:graphicFrame>
      <p:graphicFrame>
        <p:nvGraphicFramePr>
          <p:cNvPr id="98" name="Table 97"/>
          <p:cNvGraphicFramePr>
            <a:graphicFrameLocks noGrp="1"/>
          </p:cNvGraphicFramePr>
          <p:nvPr/>
        </p:nvGraphicFramePr>
        <p:xfrm>
          <a:off x="5902934" y="4234579"/>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99" name="Table 98"/>
          <p:cNvGraphicFramePr>
            <a:graphicFrameLocks noGrp="1"/>
          </p:cNvGraphicFramePr>
          <p:nvPr/>
        </p:nvGraphicFramePr>
        <p:xfrm>
          <a:off x="6595209" y="4228563"/>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00" name="Table 99"/>
          <p:cNvGraphicFramePr>
            <a:graphicFrameLocks noGrp="1"/>
          </p:cNvGraphicFramePr>
          <p:nvPr/>
        </p:nvGraphicFramePr>
        <p:xfrm>
          <a:off x="7258050" y="4228563"/>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01" name="Table 100"/>
          <p:cNvGraphicFramePr>
            <a:graphicFrameLocks noGrp="1"/>
          </p:cNvGraphicFramePr>
          <p:nvPr/>
        </p:nvGraphicFramePr>
        <p:xfrm>
          <a:off x="3321226" y="4216532"/>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026" name="Picture 2" descr="“check mark”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6066" y="4562260"/>
            <a:ext cx="340062" cy="360809"/>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9"/>
          <p:cNvPicPr>
            <a:picLocks noChangeAspect="1"/>
          </p:cNvPicPr>
          <p:nvPr/>
        </p:nvPicPr>
        <p:blipFill>
          <a:blip r:embed="rId3"/>
          <a:stretch>
            <a:fillRect/>
          </a:stretch>
        </p:blipFill>
        <p:spPr>
          <a:xfrm>
            <a:off x="3577210" y="4661113"/>
            <a:ext cx="219475" cy="205758"/>
          </a:xfrm>
          <a:prstGeom prst="rect">
            <a:avLst/>
          </a:prstGeom>
        </p:spPr>
      </p:pic>
      <p:pic>
        <p:nvPicPr>
          <p:cNvPr id="221" name="Picture 220"/>
          <p:cNvPicPr>
            <a:picLocks noChangeAspect="1"/>
          </p:cNvPicPr>
          <p:nvPr/>
        </p:nvPicPr>
        <p:blipFill>
          <a:blip r:embed="rId3"/>
          <a:stretch>
            <a:fillRect/>
          </a:stretch>
        </p:blipFill>
        <p:spPr>
          <a:xfrm>
            <a:off x="4216587" y="4674824"/>
            <a:ext cx="219475" cy="205758"/>
          </a:xfrm>
          <a:prstGeom prst="rect">
            <a:avLst/>
          </a:prstGeom>
        </p:spPr>
      </p:pic>
      <p:pic>
        <p:nvPicPr>
          <p:cNvPr id="222" name="Picture 221"/>
          <p:cNvPicPr>
            <a:picLocks noChangeAspect="1"/>
          </p:cNvPicPr>
          <p:nvPr/>
        </p:nvPicPr>
        <p:blipFill>
          <a:blip r:embed="rId3"/>
          <a:stretch>
            <a:fillRect/>
          </a:stretch>
        </p:blipFill>
        <p:spPr>
          <a:xfrm>
            <a:off x="4865631" y="4676341"/>
            <a:ext cx="219475" cy="205758"/>
          </a:xfrm>
          <a:prstGeom prst="rect">
            <a:avLst/>
          </a:prstGeom>
        </p:spPr>
      </p:pic>
      <p:pic>
        <p:nvPicPr>
          <p:cNvPr id="223" name="Picture 222"/>
          <p:cNvPicPr>
            <a:picLocks noChangeAspect="1"/>
          </p:cNvPicPr>
          <p:nvPr/>
        </p:nvPicPr>
        <p:blipFill>
          <a:blip r:embed="rId3"/>
          <a:stretch>
            <a:fillRect/>
          </a:stretch>
        </p:blipFill>
        <p:spPr>
          <a:xfrm>
            <a:off x="5489718" y="4674824"/>
            <a:ext cx="219475" cy="205758"/>
          </a:xfrm>
          <a:prstGeom prst="rect">
            <a:avLst/>
          </a:prstGeom>
        </p:spPr>
      </p:pic>
      <p:pic>
        <p:nvPicPr>
          <p:cNvPr id="224" name="Picture 223"/>
          <p:cNvPicPr>
            <a:picLocks noChangeAspect="1"/>
          </p:cNvPicPr>
          <p:nvPr/>
        </p:nvPicPr>
        <p:blipFill>
          <a:blip r:embed="rId3"/>
          <a:stretch>
            <a:fillRect/>
          </a:stretch>
        </p:blipFill>
        <p:spPr>
          <a:xfrm>
            <a:off x="6170382" y="4662629"/>
            <a:ext cx="219475" cy="205758"/>
          </a:xfrm>
          <a:prstGeom prst="rect">
            <a:avLst/>
          </a:prstGeom>
        </p:spPr>
      </p:pic>
      <p:pic>
        <p:nvPicPr>
          <p:cNvPr id="225" name="Picture 224"/>
          <p:cNvPicPr>
            <a:picLocks noChangeAspect="1"/>
          </p:cNvPicPr>
          <p:nvPr/>
        </p:nvPicPr>
        <p:blipFill>
          <a:blip r:embed="rId3"/>
          <a:stretch>
            <a:fillRect/>
          </a:stretch>
        </p:blipFill>
        <p:spPr>
          <a:xfrm>
            <a:off x="6885483" y="4661113"/>
            <a:ext cx="219475" cy="205758"/>
          </a:xfrm>
          <a:prstGeom prst="rect">
            <a:avLst/>
          </a:prstGeom>
        </p:spPr>
      </p:pic>
    </p:spTree>
    <p:extLst>
      <p:ext uri="{BB962C8B-B14F-4D97-AF65-F5344CB8AC3E}">
        <p14:creationId xmlns:p14="http://schemas.microsoft.com/office/powerpoint/2010/main" val="3000292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3539" y="114300"/>
            <a:ext cx="7685590" cy="857250"/>
          </a:xfrm>
        </p:spPr>
        <p:txBody>
          <a:bodyPr>
            <a:normAutofit fontScale="90000"/>
          </a:bodyPr>
          <a:lstStyle/>
          <a:p>
            <a:pPr algn="l"/>
            <a:r>
              <a:rPr lang="en-SG" b="1" dirty="0"/>
              <a:t>Search Tree of 4-Queens with Constraint Propagation</a:t>
            </a:r>
          </a:p>
        </p:txBody>
      </p:sp>
      <p:graphicFrame>
        <p:nvGraphicFramePr>
          <p:cNvPr id="6" name="Table 5"/>
          <p:cNvGraphicFramePr>
            <a:graphicFrameLocks noGrp="1"/>
          </p:cNvGraphicFramePr>
          <p:nvPr/>
        </p:nvGraphicFramePr>
        <p:xfrm>
          <a:off x="4475781" y="11437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nvGraphicFramePr>
        <p:xfrm>
          <a:off x="2989881" y="20581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nvGraphicFramePr>
        <p:xfrm>
          <a:off x="6075981" y="20581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nvGraphicFramePr>
        <p:xfrm>
          <a:off x="2189781" y="29725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nvGraphicFramePr>
        <p:xfrm>
          <a:off x="3618531" y="29725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nvGraphicFramePr>
        <p:xfrm>
          <a:off x="3618531" y="3944075"/>
          <a:ext cx="520383"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35255">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nvGraphicFramePr>
        <p:xfrm>
          <a:off x="6075981" y="291537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6075981" y="394407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cxnSp>
        <p:nvCxnSpPr>
          <p:cNvPr id="99" name="Straight Connector 98"/>
          <p:cNvCxnSpPr>
            <a:stCxn id="7" idx="2"/>
            <a:endCxn id="9" idx="0"/>
          </p:cNvCxnSpPr>
          <p:nvPr/>
        </p:nvCxnSpPr>
        <p:spPr>
          <a:xfrm flipH="1">
            <a:off x="2445765" y="2596289"/>
            <a:ext cx="800100" cy="376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endCxn id="10" idx="0"/>
          </p:cNvCxnSpPr>
          <p:nvPr/>
        </p:nvCxnSpPr>
        <p:spPr>
          <a:xfrm>
            <a:off x="3245865" y="2596289"/>
            <a:ext cx="628650" cy="376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 idx="2"/>
            <a:endCxn id="11" idx="0"/>
          </p:cNvCxnSpPr>
          <p:nvPr/>
        </p:nvCxnSpPr>
        <p:spPr>
          <a:xfrm>
            <a:off x="3874515" y="3510689"/>
            <a:ext cx="0" cy="4333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6" idx="2"/>
            <a:endCxn id="7" idx="0"/>
          </p:cNvCxnSpPr>
          <p:nvPr/>
        </p:nvCxnSpPr>
        <p:spPr>
          <a:xfrm flipH="1">
            <a:off x="3245865" y="1681889"/>
            <a:ext cx="1485900" cy="376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6" idx="2"/>
            <a:endCxn id="8" idx="0"/>
          </p:cNvCxnSpPr>
          <p:nvPr/>
        </p:nvCxnSpPr>
        <p:spPr>
          <a:xfrm>
            <a:off x="4731765" y="1681889"/>
            <a:ext cx="1600200" cy="376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endCxn id="12" idx="0"/>
          </p:cNvCxnSpPr>
          <p:nvPr/>
        </p:nvCxnSpPr>
        <p:spPr>
          <a:xfrm>
            <a:off x="6327132" y="2596289"/>
            <a:ext cx="4833" cy="3190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3" idx="0"/>
          </p:cNvCxnSpPr>
          <p:nvPr/>
        </p:nvCxnSpPr>
        <p:spPr>
          <a:xfrm flipH="1">
            <a:off x="6331965" y="3449127"/>
            <a:ext cx="93" cy="4949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38" name="Picture 237"/>
          <p:cNvPicPr>
            <a:picLocks noChangeAspect="1"/>
          </p:cNvPicPr>
          <p:nvPr/>
        </p:nvPicPr>
        <p:blipFill>
          <a:blip r:embed="rId2"/>
          <a:stretch>
            <a:fillRect/>
          </a:stretch>
        </p:blipFill>
        <p:spPr>
          <a:xfrm>
            <a:off x="2445765" y="3407810"/>
            <a:ext cx="219475" cy="205758"/>
          </a:xfrm>
          <a:prstGeom prst="rect">
            <a:avLst/>
          </a:prstGeom>
        </p:spPr>
      </p:pic>
      <p:pic>
        <p:nvPicPr>
          <p:cNvPr id="239" name="Picture 238"/>
          <p:cNvPicPr>
            <a:picLocks noChangeAspect="1"/>
          </p:cNvPicPr>
          <p:nvPr/>
        </p:nvPicPr>
        <p:blipFill>
          <a:blip r:embed="rId2"/>
          <a:stretch>
            <a:fillRect/>
          </a:stretch>
        </p:blipFill>
        <p:spPr>
          <a:xfrm>
            <a:off x="3887971" y="4401275"/>
            <a:ext cx="219475" cy="205758"/>
          </a:xfrm>
          <a:prstGeom prst="rect">
            <a:avLst/>
          </a:prstGeom>
        </p:spPr>
      </p:pic>
      <p:pic>
        <p:nvPicPr>
          <p:cNvPr id="240" name="Picture 2" descr="“check mark”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1965" y="4246224"/>
            <a:ext cx="340062" cy="360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513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(Map Colouring)</a:t>
            </a:r>
          </a:p>
        </p:txBody>
      </p:sp>
      <p:grpSp>
        <p:nvGrpSpPr>
          <p:cNvPr id="6" name="Group 5"/>
          <p:cNvGrpSpPr/>
          <p:nvPr/>
        </p:nvGrpSpPr>
        <p:grpSpPr>
          <a:xfrm>
            <a:off x="5522542" y="1634127"/>
            <a:ext cx="2760461" cy="2590448"/>
            <a:chOff x="2357036" y="2411634"/>
            <a:chExt cx="2515279" cy="2413599"/>
          </a:xfrm>
        </p:grpSpPr>
        <p:sp>
          <p:nvSpPr>
            <p:cNvPr id="7" name="Flowchart: Connector 6"/>
            <p:cNvSpPr/>
            <p:nvPr/>
          </p:nvSpPr>
          <p:spPr>
            <a:xfrm>
              <a:off x="4145667" y="4459473"/>
              <a:ext cx="365760" cy="365760"/>
            </a:xfrm>
            <a:prstGeom prst="flowChartConnector">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Flowchart: Connector 7"/>
            <p:cNvSpPr/>
            <p:nvPr/>
          </p:nvSpPr>
          <p:spPr>
            <a:xfrm>
              <a:off x="2362200" y="2971800"/>
              <a:ext cx="365760" cy="365760"/>
            </a:xfrm>
            <a:prstGeom prst="flowChartConnector">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Flowchart: Connector 8"/>
            <p:cNvSpPr/>
            <p:nvPr/>
          </p:nvSpPr>
          <p:spPr>
            <a:xfrm>
              <a:off x="3200400" y="2411634"/>
              <a:ext cx="365760" cy="365760"/>
            </a:xfrm>
            <a:prstGeom prst="flowChartConnector">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Flowchart: Connector 9"/>
            <p:cNvSpPr/>
            <p:nvPr/>
          </p:nvSpPr>
          <p:spPr>
            <a:xfrm>
              <a:off x="4038600" y="2691527"/>
              <a:ext cx="365760" cy="365760"/>
            </a:xfrm>
            <a:prstGeom prst="flowChartConnector">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Flowchart: Connector 10"/>
            <p:cNvSpPr/>
            <p:nvPr/>
          </p:nvSpPr>
          <p:spPr>
            <a:xfrm>
              <a:off x="3286674" y="3475623"/>
              <a:ext cx="365760" cy="365760"/>
            </a:xfrm>
            <a:prstGeom prst="flowChartConnector">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Flowchart: Connector 11"/>
            <p:cNvSpPr/>
            <p:nvPr/>
          </p:nvSpPr>
          <p:spPr>
            <a:xfrm>
              <a:off x="4404360" y="3476525"/>
              <a:ext cx="365760" cy="365760"/>
            </a:xfrm>
            <a:prstGeom prst="flowChartConnector">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Flowchart: Connector 12"/>
            <p:cNvSpPr/>
            <p:nvPr/>
          </p:nvSpPr>
          <p:spPr>
            <a:xfrm>
              <a:off x="3977640" y="3942817"/>
              <a:ext cx="365760" cy="365760"/>
            </a:xfrm>
            <a:prstGeom prst="flowChartConnector">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TextBox 13"/>
            <p:cNvSpPr txBox="1"/>
            <p:nvPr/>
          </p:nvSpPr>
          <p:spPr>
            <a:xfrm>
              <a:off x="2357036" y="3030749"/>
              <a:ext cx="457200" cy="258088"/>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WA</a:t>
              </a:r>
            </a:p>
          </p:txBody>
        </p:sp>
        <p:sp>
          <p:nvSpPr>
            <p:cNvPr id="15" name="TextBox 14"/>
            <p:cNvSpPr txBox="1"/>
            <p:nvPr/>
          </p:nvSpPr>
          <p:spPr>
            <a:xfrm>
              <a:off x="3211761" y="2469152"/>
              <a:ext cx="457200" cy="258088"/>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NT</a:t>
              </a:r>
            </a:p>
          </p:txBody>
        </p:sp>
        <p:sp>
          <p:nvSpPr>
            <p:cNvPr id="16" name="TextBox 15"/>
            <p:cNvSpPr txBox="1"/>
            <p:nvPr/>
          </p:nvSpPr>
          <p:spPr>
            <a:xfrm>
              <a:off x="4084772" y="2753242"/>
              <a:ext cx="457200" cy="258088"/>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a:t>
              </a:r>
            </a:p>
          </p:txBody>
        </p:sp>
        <p:sp>
          <p:nvSpPr>
            <p:cNvPr id="17" name="TextBox 16"/>
            <p:cNvSpPr txBox="1"/>
            <p:nvPr/>
          </p:nvSpPr>
          <p:spPr>
            <a:xfrm>
              <a:off x="3286674" y="3533141"/>
              <a:ext cx="365760" cy="258088"/>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a:t>
              </a:r>
            </a:p>
          </p:txBody>
        </p:sp>
        <p:sp>
          <p:nvSpPr>
            <p:cNvPr id="18" name="TextBox 17"/>
            <p:cNvSpPr txBox="1"/>
            <p:nvPr/>
          </p:nvSpPr>
          <p:spPr>
            <a:xfrm>
              <a:off x="4350796" y="3528860"/>
              <a:ext cx="521519" cy="258088"/>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NSW</a:t>
              </a:r>
            </a:p>
          </p:txBody>
        </p:sp>
        <p:sp>
          <p:nvSpPr>
            <p:cNvPr id="19" name="TextBox 18"/>
            <p:cNvSpPr txBox="1"/>
            <p:nvPr/>
          </p:nvSpPr>
          <p:spPr>
            <a:xfrm>
              <a:off x="4019228" y="3971809"/>
              <a:ext cx="220980" cy="258088"/>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t>
              </a:r>
            </a:p>
          </p:txBody>
        </p:sp>
        <p:sp>
          <p:nvSpPr>
            <p:cNvPr id="20" name="TextBox 19"/>
            <p:cNvSpPr txBox="1"/>
            <p:nvPr/>
          </p:nvSpPr>
          <p:spPr>
            <a:xfrm>
              <a:off x="4186006" y="4526929"/>
              <a:ext cx="457200" cy="258088"/>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t>
              </a:r>
            </a:p>
          </p:txBody>
        </p:sp>
        <p:cxnSp>
          <p:nvCxnSpPr>
            <p:cNvPr id="21" name="Straight Connector 20"/>
            <p:cNvCxnSpPr>
              <a:stCxn id="9" idx="2"/>
              <a:endCxn id="8" idx="7"/>
            </p:cNvCxnSpPr>
            <p:nvPr/>
          </p:nvCxnSpPr>
          <p:spPr>
            <a:xfrm flipH="1">
              <a:off x="2674395" y="2594514"/>
              <a:ext cx="526005" cy="430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6"/>
              <a:endCxn id="10" idx="2"/>
            </p:cNvCxnSpPr>
            <p:nvPr/>
          </p:nvCxnSpPr>
          <p:spPr>
            <a:xfrm>
              <a:off x="3566160" y="2594514"/>
              <a:ext cx="472440" cy="279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0" idx="3"/>
            </p:cNvCxnSpPr>
            <p:nvPr/>
          </p:nvCxnSpPr>
          <p:spPr>
            <a:xfrm flipH="1">
              <a:off x="3621566" y="3003723"/>
              <a:ext cx="470598" cy="546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1"/>
            </p:cNvCxnSpPr>
            <p:nvPr/>
          </p:nvCxnSpPr>
          <p:spPr>
            <a:xfrm>
              <a:off x="2674059" y="3288838"/>
              <a:ext cx="612615" cy="369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5"/>
              <a:endCxn id="12" idx="0"/>
            </p:cNvCxnSpPr>
            <p:nvPr/>
          </p:nvCxnSpPr>
          <p:spPr>
            <a:xfrm>
              <a:off x="4350796" y="3003723"/>
              <a:ext cx="236444" cy="472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1" idx="6"/>
              <a:endCxn id="12" idx="2"/>
            </p:cNvCxnSpPr>
            <p:nvPr/>
          </p:nvCxnSpPr>
          <p:spPr>
            <a:xfrm>
              <a:off x="3652434" y="3658503"/>
              <a:ext cx="751926" cy="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3" idx="2"/>
              <a:endCxn id="11" idx="5"/>
            </p:cNvCxnSpPr>
            <p:nvPr/>
          </p:nvCxnSpPr>
          <p:spPr>
            <a:xfrm flipH="1" flipV="1">
              <a:off x="3598870" y="3787819"/>
              <a:ext cx="378771" cy="337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4"/>
              <a:endCxn id="13" idx="6"/>
            </p:cNvCxnSpPr>
            <p:nvPr/>
          </p:nvCxnSpPr>
          <p:spPr>
            <a:xfrm flipH="1">
              <a:off x="4343400" y="3842285"/>
              <a:ext cx="243840" cy="283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906943" y="1383115"/>
            <a:ext cx="4308482" cy="3040880"/>
            <a:chOff x="1280724" y="2317598"/>
            <a:chExt cx="3363478" cy="2413599"/>
          </a:xfrm>
        </p:grpSpPr>
        <p:grpSp>
          <p:nvGrpSpPr>
            <p:cNvPr id="30" name="Group 29"/>
            <p:cNvGrpSpPr/>
            <p:nvPr/>
          </p:nvGrpSpPr>
          <p:grpSpPr>
            <a:xfrm>
              <a:off x="1280724" y="2317598"/>
              <a:ext cx="3363478" cy="2413599"/>
              <a:chOff x="-50698" y="2726137"/>
              <a:chExt cx="3363478" cy="2413599"/>
            </a:xfrm>
          </p:grpSpPr>
          <p:sp>
            <p:nvSpPr>
              <p:cNvPr id="32" name="Freeform 31"/>
              <p:cNvSpPr/>
              <p:nvPr/>
            </p:nvSpPr>
            <p:spPr>
              <a:xfrm>
                <a:off x="2947329" y="3972057"/>
                <a:ext cx="286718" cy="123987"/>
              </a:xfrm>
              <a:custGeom>
                <a:avLst/>
                <a:gdLst>
                  <a:gd name="connsiteX0" fmla="*/ 0 w 286718"/>
                  <a:gd name="connsiteY0" fmla="*/ 0 h 123987"/>
                  <a:gd name="connsiteX1" fmla="*/ 201478 w 286718"/>
                  <a:gd name="connsiteY1" fmla="*/ 23248 h 123987"/>
                  <a:gd name="connsiteX2" fmla="*/ 170481 w 286718"/>
                  <a:gd name="connsiteY2" fmla="*/ 123987 h 123987"/>
                  <a:gd name="connsiteX3" fmla="*/ 170481 w 286718"/>
                  <a:gd name="connsiteY3" fmla="*/ 123987 h 123987"/>
                  <a:gd name="connsiteX4" fmla="*/ 286718 w 286718"/>
                  <a:gd name="connsiteY4" fmla="*/ 116238 h 123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18" h="123987">
                    <a:moveTo>
                      <a:pt x="0" y="0"/>
                    </a:moveTo>
                    <a:cubicBezTo>
                      <a:pt x="86532" y="1292"/>
                      <a:pt x="173065" y="2584"/>
                      <a:pt x="201478" y="23248"/>
                    </a:cubicBezTo>
                    <a:cubicBezTo>
                      <a:pt x="229892" y="43913"/>
                      <a:pt x="170481" y="123987"/>
                      <a:pt x="170481" y="123987"/>
                    </a:cubicBezTo>
                    <a:lnTo>
                      <a:pt x="170481" y="123987"/>
                    </a:lnTo>
                    <a:lnTo>
                      <a:pt x="286718" y="116238"/>
                    </a:ln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33" name="Group 32"/>
              <p:cNvGrpSpPr/>
              <p:nvPr/>
            </p:nvGrpSpPr>
            <p:grpSpPr>
              <a:xfrm>
                <a:off x="-50698" y="2726137"/>
                <a:ext cx="3363478" cy="2413599"/>
                <a:chOff x="1011416" y="2357666"/>
                <a:chExt cx="3363478" cy="2413599"/>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416" y="2357666"/>
                  <a:ext cx="3295391" cy="2413599"/>
                </a:xfrm>
                <a:prstGeom prst="rect">
                  <a:avLst/>
                </a:prstGeom>
                <a:ln>
                  <a:noFill/>
                </a:ln>
                <a:effectLst>
                  <a:outerShdw blurRad="292100" dist="139700" dir="2700000" algn="tl" rotWithShape="0">
                    <a:srgbClr val="333333">
                      <a:alpha val="65000"/>
                    </a:srgbClr>
                  </a:outerShdw>
                </a:effectLst>
              </p:spPr>
            </p:pic>
            <p:grpSp>
              <p:nvGrpSpPr>
                <p:cNvPr id="35" name="Group 34"/>
                <p:cNvGrpSpPr/>
                <p:nvPr/>
              </p:nvGrpSpPr>
              <p:grpSpPr>
                <a:xfrm>
                  <a:off x="1463688" y="2630541"/>
                  <a:ext cx="2911206" cy="1880095"/>
                  <a:chOff x="1463688" y="2630541"/>
                  <a:chExt cx="2911206" cy="1880095"/>
                </a:xfrm>
              </p:grpSpPr>
              <p:cxnSp>
                <p:nvCxnSpPr>
                  <p:cNvPr id="36" name="Straight Connector 35"/>
                  <p:cNvCxnSpPr/>
                  <p:nvPr/>
                </p:nvCxnSpPr>
                <p:spPr>
                  <a:xfrm>
                    <a:off x="2209800" y="2630541"/>
                    <a:ext cx="218463" cy="1218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319031" y="3234990"/>
                    <a:ext cx="1044844" cy="49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3182318" y="3276600"/>
                    <a:ext cx="180119" cy="1009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022078" y="2732157"/>
                    <a:ext cx="14590" cy="54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303262" y="3570130"/>
                    <a:ext cx="711328" cy="34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Freeform 40"/>
                  <p:cNvSpPr/>
                  <p:nvPr/>
                </p:nvSpPr>
                <p:spPr>
                  <a:xfrm>
                    <a:off x="3248436" y="3869820"/>
                    <a:ext cx="701913" cy="467193"/>
                  </a:xfrm>
                  <a:custGeom>
                    <a:avLst/>
                    <a:gdLst>
                      <a:gd name="connsiteX0" fmla="*/ 0 w 681926"/>
                      <a:gd name="connsiteY0" fmla="*/ 0 h 410705"/>
                      <a:gd name="connsiteX1" fmla="*/ 185980 w 681926"/>
                      <a:gd name="connsiteY1" fmla="*/ 15498 h 410705"/>
                      <a:gd name="connsiteX2" fmla="*/ 240224 w 681926"/>
                      <a:gd name="connsiteY2" fmla="*/ 30997 h 410705"/>
                      <a:gd name="connsiteX3" fmla="*/ 271221 w 681926"/>
                      <a:gd name="connsiteY3" fmla="*/ 61993 h 410705"/>
                      <a:gd name="connsiteX4" fmla="*/ 286719 w 681926"/>
                      <a:gd name="connsiteY4" fmla="*/ 154983 h 410705"/>
                      <a:gd name="connsiteX5" fmla="*/ 309966 w 681926"/>
                      <a:gd name="connsiteY5" fmla="*/ 178231 h 410705"/>
                      <a:gd name="connsiteX6" fmla="*/ 364211 w 681926"/>
                      <a:gd name="connsiteY6" fmla="*/ 240224 h 410705"/>
                      <a:gd name="connsiteX7" fmla="*/ 387458 w 681926"/>
                      <a:gd name="connsiteY7" fmla="*/ 247973 h 410705"/>
                      <a:gd name="connsiteX8" fmla="*/ 503695 w 681926"/>
                      <a:gd name="connsiteY8" fmla="*/ 224726 h 410705"/>
                      <a:gd name="connsiteX9" fmla="*/ 526943 w 681926"/>
                      <a:gd name="connsiteY9" fmla="*/ 216976 h 410705"/>
                      <a:gd name="connsiteX10" fmla="*/ 550190 w 681926"/>
                      <a:gd name="connsiteY10" fmla="*/ 209227 h 410705"/>
                      <a:gd name="connsiteX11" fmla="*/ 627682 w 681926"/>
                      <a:gd name="connsiteY11" fmla="*/ 216976 h 410705"/>
                      <a:gd name="connsiteX12" fmla="*/ 650929 w 681926"/>
                      <a:gd name="connsiteY12" fmla="*/ 224726 h 410705"/>
                      <a:gd name="connsiteX13" fmla="*/ 681926 w 681926"/>
                      <a:gd name="connsiteY13" fmla="*/ 232475 h 410705"/>
                      <a:gd name="connsiteX14" fmla="*/ 666427 w 681926"/>
                      <a:gd name="connsiteY14" fmla="*/ 371959 h 410705"/>
                      <a:gd name="connsiteX15" fmla="*/ 658678 w 681926"/>
                      <a:gd name="connsiteY15" fmla="*/ 410705 h 4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1926" h="410705">
                        <a:moveTo>
                          <a:pt x="0" y="0"/>
                        </a:moveTo>
                        <a:cubicBezTo>
                          <a:pt x="39211" y="2801"/>
                          <a:pt x="140558" y="9009"/>
                          <a:pt x="185980" y="15498"/>
                        </a:cubicBezTo>
                        <a:cubicBezTo>
                          <a:pt x="203004" y="17930"/>
                          <a:pt x="223667" y="25478"/>
                          <a:pt x="240224" y="30997"/>
                        </a:cubicBezTo>
                        <a:cubicBezTo>
                          <a:pt x="250556" y="41329"/>
                          <a:pt x="265601" y="48505"/>
                          <a:pt x="271221" y="61993"/>
                        </a:cubicBezTo>
                        <a:cubicBezTo>
                          <a:pt x="271795" y="63372"/>
                          <a:pt x="278264" y="140186"/>
                          <a:pt x="286719" y="154983"/>
                        </a:cubicBezTo>
                        <a:cubicBezTo>
                          <a:pt x="292156" y="164498"/>
                          <a:pt x="303238" y="169580"/>
                          <a:pt x="309966" y="178231"/>
                        </a:cubicBezTo>
                        <a:cubicBezTo>
                          <a:pt x="339555" y="216274"/>
                          <a:pt x="328752" y="222495"/>
                          <a:pt x="364211" y="240224"/>
                        </a:cubicBezTo>
                        <a:cubicBezTo>
                          <a:pt x="371517" y="243877"/>
                          <a:pt x="379709" y="245390"/>
                          <a:pt x="387458" y="247973"/>
                        </a:cubicBezTo>
                        <a:cubicBezTo>
                          <a:pt x="473431" y="238421"/>
                          <a:pt x="435014" y="247620"/>
                          <a:pt x="503695" y="224726"/>
                        </a:cubicBezTo>
                        <a:lnTo>
                          <a:pt x="526943" y="216976"/>
                        </a:lnTo>
                        <a:lnTo>
                          <a:pt x="550190" y="209227"/>
                        </a:lnTo>
                        <a:cubicBezTo>
                          <a:pt x="576021" y="211810"/>
                          <a:pt x="602024" y="213029"/>
                          <a:pt x="627682" y="216976"/>
                        </a:cubicBezTo>
                        <a:cubicBezTo>
                          <a:pt x="635755" y="218218"/>
                          <a:pt x="643075" y="222482"/>
                          <a:pt x="650929" y="224726"/>
                        </a:cubicBezTo>
                        <a:cubicBezTo>
                          <a:pt x="661169" y="227652"/>
                          <a:pt x="671594" y="229892"/>
                          <a:pt x="681926" y="232475"/>
                        </a:cubicBezTo>
                        <a:cubicBezTo>
                          <a:pt x="674829" y="317639"/>
                          <a:pt x="678303" y="306647"/>
                          <a:pt x="666427" y="371959"/>
                        </a:cubicBezTo>
                        <a:cubicBezTo>
                          <a:pt x="664071" y="384918"/>
                          <a:pt x="658678" y="410705"/>
                          <a:pt x="658678" y="410705"/>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TextBox 41"/>
                  <p:cNvSpPr txBox="1"/>
                  <p:nvPr/>
                </p:nvSpPr>
                <p:spPr>
                  <a:xfrm>
                    <a:off x="1463688" y="3297180"/>
                    <a:ext cx="738737" cy="4278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Western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Australia </a:t>
                    </a:r>
                  </a:p>
                </p:txBody>
              </p:sp>
              <p:sp>
                <p:nvSpPr>
                  <p:cNvPr id="43" name="TextBox 42"/>
                  <p:cNvSpPr txBox="1"/>
                  <p:nvPr/>
                </p:nvSpPr>
                <p:spPr>
                  <a:xfrm>
                    <a:off x="2368746" y="2737340"/>
                    <a:ext cx="704655" cy="59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Northern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Territory</a:t>
                    </a:r>
                  </a:p>
                </p:txBody>
              </p:sp>
              <p:sp>
                <p:nvSpPr>
                  <p:cNvPr id="44" name="TextBox 43"/>
                  <p:cNvSpPr txBox="1"/>
                  <p:nvPr/>
                </p:nvSpPr>
                <p:spPr>
                  <a:xfrm>
                    <a:off x="2517981" y="3428892"/>
                    <a:ext cx="609600" cy="59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South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Australia</a:t>
                    </a:r>
                  </a:p>
                </p:txBody>
              </p:sp>
              <p:sp>
                <p:nvSpPr>
                  <p:cNvPr id="45" name="TextBox 44"/>
                  <p:cNvSpPr txBox="1"/>
                  <p:nvPr/>
                </p:nvSpPr>
                <p:spPr>
                  <a:xfrm>
                    <a:off x="3157721" y="3061395"/>
                    <a:ext cx="807624" cy="4278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Queensland</a:t>
                    </a:r>
                  </a:p>
                </p:txBody>
              </p:sp>
              <p:sp>
                <p:nvSpPr>
                  <p:cNvPr id="46" name="TextBox 45"/>
                  <p:cNvSpPr txBox="1"/>
                  <p:nvPr/>
                </p:nvSpPr>
                <p:spPr>
                  <a:xfrm>
                    <a:off x="3509037" y="3676017"/>
                    <a:ext cx="865857" cy="59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New South Wales</a:t>
                    </a:r>
                  </a:p>
                </p:txBody>
              </p:sp>
              <p:sp>
                <p:nvSpPr>
                  <p:cNvPr id="47" name="TextBox 46"/>
                  <p:cNvSpPr txBox="1"/>
                  <p:nvPr/>
                </p:nvSpPr>
                <p:spPr>
                  <a:xfrm>
                    <a:off x="3173823" y="4082784"/>
                    <a:ext cx="569603" cy="4278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Victoria</a:t>
                    </a:r>
                  </a:p>
                </p:txBody>
              </p:sp>
            </p:grpSp>
          </p:grpSp>
        </p:grpSp>
        <p:sp>
          <p:nvSpPr>
            <p:cNvPr id="31" name="TextBox 30"/>
            <p:cNvSpPr txBox="1"/>
            <p:nvPr/>
          </p:nvSpPr>
          <p:spPr>
            <a:xfrm>
              <a:off x="3107279" y="4490749"/>
              <a:ext cx="1011847" cy="21985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Tasmania</a:t>
              </a:r>
            </a:p>
          </p:txBody>
        </p:sp>
      </p:grpSp>
      <p:cxnSp>
        <p:nvCxnSpPr>
          <p:cNvPr id="48" name="Straight Connector 47"/>
          <p:cNvCxnSpPr>
            <a:stCxn id="9" idx="4"/>
            <a:endCxn id="11" idx="0"/>
          </p:cNvCxnSpPr>
          <p:nvPr/>
        </p:nvCxnSpPr>
        <p:spPr>
          <a:xfrm>
            <a:off x="6648821" y="2026687"/>
            <a:ext cx="94684" cy="749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925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397894" y="115746"/>
            <a:ext cx="6172200" cy="857250"/>
          </a:xfrm>
        </p:spPr>
        <p:txBody>
          <a:bodyPr/>
          <a:lstStyle/>
          <a:p>
            <a:pPr algn="l"/>
            <a:r>
              <a:rPr lang="en-SG" b="1" dirty="0"/>
              <a:t>Example (Map Colouring)...</a:t>
            </a:r>
          </a:p>
        </p:txBody>
      </p:sp>
      <p:grpSp>
        <p:nvGrpSpPr>
          <p:cNvPr id="10" name="Group 9"/>
          <p:cNvGrpSpPr/>
          <p:nvPr/>
        </p:nvGrpSpPr>
        <p:grpSpPr>
          <a:xfrm>
            <a:off x="2845143" y="1282829"/>
            <a:ext cx="3197455" cy="2528137"/>
            <a:chOff x="2024429" y="1119368"/>
            <a:chExt cx="1674721" cy="1121041"/>
          </a:xfrm>
        </p:grpSpPr>
        <p:grpSp>
          <p:nvGrpSpPr>
            <p:cNvPr id="156" name="Group 155"/>
            <p:cNvGrpSpPr/>
            <p:nvPr/>
          </p:nvGrpSpPr>
          <p:grpSpPr>
            <a:xfrm>
              <a:off x="2024429" y="1119368"/>
              <a:ext cx="1645920" cy="1097280"/>
              <a:chOff x="-50698" y="2726137"/>
              <a:chExt cx="3295391" cy="2413599"/>
            </a:xfrm>
          </p:grpSpPr>
          <p:sp>
            <p:nvSpPr>
              <p:cNvPr id="160" name="Freeform 159"/>
              <p:cNvSpPr/>
              <p:nvPr/>
            </p:nvSpPr>
            <p:spPr>
              <a:xfrm>
                <a:off x="2947329" y="3972057"/>
                <a:ext cx="286718" cy="123987"/>
              </a:xfrm>
              <a:custGeom>
                <a:avLst/>
                <a:gdLst>
                  <a:gd name="connsiteX0" fmla="*/ 0 w 286718"/>
                  <a:gd name="connsiteY0" fmla="*/ 0 h 123987"/>
                  <a:gd name="connsiteX1" fmla="*/ 201478 w 286718"/>
                  <a:gd name="connsiteY1" fmla="*/ 23248 h 123987"/>
                  <a:gd name="connsiteX2" fmla="*/ 170481 w 286718"/>
                  <a:gd name="connsiteY2" fmla="*/ 123987 h 123987"/>
                  <a:gd name="connsiteX3" fmla="*/ 170481 w 286718"/>
                  <a:gd name="connsiteY3" fmla="*/ 123987 h 123987"/>
                  <a:gd name="connsiteX4" fmla="*/ 286718 w 286718"/>
                  <a:gd name="connsiteY4" fmla="*/ 116238 h 123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18" h="123987">
                    <a:moveTo>
                      <a:pt x="0" y="0"/>
                    </a:moveTo>
                    <a:cubicBezTo>
                      <a:pt x="86532" y="1292"/>
                      <a:pt x="173065" y="2584"/>
                      <a:pt x="201478" y="23248"/>
                    </a:cubicBezTo>
                    <a:cubicBezTo>
                      <a:pt x="229892" y="43913"/>
                      <a:pt x="170481" y="123987"/>
                      <a:pt x="170481" y="123987"/>
                    </a:cubicBezTo>
                    <a:lnTo>
                      <a:pt x="170481" y="123987"/>
                    </a:lnTo>
                    <a:lnTo>
                      <a:pt x="286718" y="116238"/>
                    </a:ln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70" name="Group 169"/>
              <p:cNvGrpSpPr/>
              <p:nvPr/>
            </p:nvGrpSpPr>
            <p:grpSpPr>
              <a:xfrm>
                <a:off x="-50698" y="2726137"/>
                <a:ext cx="3295391" cy="2413599"/>
                <a:chOff x="1011416" y="2357666"/>
                <a:chExt cx="3295391" cy="2413599"/>
              </a:xfrm>
            </p:grpSpPr>
            <p:pic>
              <p:nvPicPr>
                <p:cNvPr id="171" name="Picture 1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416" y="2357666"/>
                  <a:ext cx="3295391" cy="2413599"/>
                </a:xfrm>
                <a:prstGeom prst="rect">
                  <a:avLst/>
                </a:prstGeom>
                <a:ln>
                  <a:noFill/>
                </a:ln>
                <a:effectLst>
                  <a:outerShdw blurRad="292100" dist="139700" dir="2700000" algn="tl" rotWithShape="0">
                    <a:srgbClr val="333333">
                      <a:alpha val="65000"/>
                    </a:srgbClr>
                  </a:outerShdw>
                </a:effectLst>
              </p:spPr>
            </p:pic>
            <p:grpSp>
              <p:nvGrpSpPr>
                <p:cNvPr id="172" name="Group 171"/>
                <p:cNvGrpSpPr/>
                <p:nvPr/>
              </p:nvGrpSpPr>
              <p:grpSpPr>
                <a:xfrm>
                  <a:off x="2209800" y="2630541"/>
                  <a:ext cx="1804790" cy="1706472"/>
                  <a:chOff x="2209800" y="2630541"/>
                  <a:chExt cx="1804790" cy="1706472"/>
                </a:xfrm>
              </p:grpSpPr>
              <p:cxnSp>
                <p:nvCxnSpPr>
                  <p:cNvPr id="173" name="Straight Connector 172"/>
                  <p:cNvCxnSpPr/>
                  <p:nvPr/>
                </p:nvCxnSpPr>
                <p:spPr>
                  <a:xfrm>
                    <a:off x="2209800" y="2630541"/>
                    <a:ext cx="218463" cy="1218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319031" y="3234990"/>
                    <a:ext cx="1044844" cy="49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a:off x="3182318" y="3276600"/>
                    <a:ext cx="180119" cy="1009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3022078" y="2732157"/>
                    <a:ext cx="14590" cy="54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3303262" y="3570130"/>
                    <a:ext cx="711328" cy="34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8" name="Freeform 177"/>
                  <p:cNvSpPr/>
                  <p:nvPr/>
                </p:nvSpPr>
                <p:spPr>
                  <a:xfrm>
                    <a:off x="3248436" y="3869820"/>
                    <a:ext cx="701913" cy="467193"/>
                  </a:xfrm>
                  <a:custGeom>
                    <a:avLst/>
                    <a:gdLst>
                      <a:gd name="connsiteX0" fmla="*/ 0 w 681926"/>
                      <a:gd name="connsiteY0" fmla="*/ 0 h 410705"/>
                      <a:gd name="connsiteX1" fmla="*/ 185980 w 681926"/>
                      <a:gd name="connsiteY1" fmla="*/ 15498 h 410705"/>
                      <a:gd name="connsiteX2" fmla="*/ 240224 w 681926"/>
                      <a:gd name="connsiteY2" fmla="*/ 30997 h 410705"/>
                      <a:gd name="connsiteX3" fmla="*/ 271221 w 681926"/>
                      <a:gd name="connsiteY3" fmla="*/ 61993 h 410705"/>
                      <a:gd name="connsiteX4" fmla="*/ 286719 w 681926"/>
                      <a:gd name="connsiteY4" fmla="*/ 154983 h 410705"/>
                      <a:gd name="connsiteX5" fmla="*/ 309966 w 681926"/>
                      <a:gd name="connsiteY5" fmla="*/ 178231 h 410705"/>
                      <a:gd name="connsiteX6" fmla="*/ 364211 w 681926"/>
                      <a:gd name="connsiteY6" fmla="*/ 240224 h 410705"/>
                      <a:gd name="connsiteX7" fmla="*/ 387458 w 681926"/>
                      <a:gd name="connsiteY7" fmla="*/ 247973 h 410705"/>
                      <a:gd name="connsiteX8" fmla="*/ 503695 w 681926"/>
                      <a:gd name="connsiteY8" fmla="*/ 224726 h 410705"/>
                      <a:gd name="connsiteX9" fmla="*/ 526943 w 681926"/>
                      <a:gd name="connsiteY9" fmla="*/ 216976 h 410705"/>
                      <a:gd name="connsiteX10" fmla="*/ 550190 w 681926"/>
                      <a:gd name="connsiteY10" fmla="*/ 209227 h 410705"/>
                      <a:gd name="connsiteX11" fmla="*/ 627682 w 681926"/>
                      <a:gd name="connsiteY11" fmla="*/ 216976 h 410705"/>
                      <a:gd name="connsiteX12" fmla="*/ 650929 w 681926"/>
                      <a:gd name="connsiteY12" fmla="*/ 224726 h 410705"/>
                      <a:gd name="connsiteX13" fmla="*/ 681926 w 681926"/>
                      <a:gd name="connsiteY13" fmla="*/ 232475 h 410705"/>
                      <a:gd name="connsiteX14" fmla="*/ 666427 w 681926"/>
                      <a:gd name="connsiteY14" fmla="*/ 371959 h 410705"/>
                      <a:gd name="connsiteX15" fmla="*/ 658678 w 681926"/>
                      <a:gd name="connsiteY15" fmla="*/ 410705 h 4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1926" h="410705">
                        <a:moveTo>
                          <a:pt x="0" y="0"/>
                        </a:moveTo>
                        <a:cubicBezTo>
                          <a:pt x="39211" y="2801"/>
                          <a:pt x="140558" y="9009"/>
                          <a:pt x="185980" y="15498"/>
                        </a:cubicBezTo>
                        <a:cubicBezTo>
                          <a:pt x="203004" y="17930"/>
                          <a:pt x="223667" y="25478"/>
                          <a:pt x="240224" y="30997"/>
                        </a:cubicBezTo>
                        <a:cubicBezTo>
                          <a:pt x="250556" y="41329"/>
                          <a:pt x="265601" y="48505"/>
                          <a:pt x="271221" y="61993"/>
                        </a:cubicBezTo>
                        <a:cubicBezTo>
                          <a:pt x="271795" y="63372"/>
                          <a:pt x="278264" y="140186"/>
                          <a:pt x="286719" y="154983"/>
                        </a:cubicBezTo>
                        <a:cubicBezTo>
                          <a:pt x="292156" y="164498"/>
                          <a:pt x="303238" y="169580"/>
                          <a:pt x="309966" y="178231"/>
                        </a:cubicBezTo>
                        <a:cubicBezTo>
                          <a:pt x="339555" y="216274"/>
                          <a:pt x="328752" y="222495"/>
                          <a:pt x="364211" y="240224"/>
                        </a:cubicBezTo>
                        <a:cubicBezTo>
                          <a:pt x="371517" y="243877"/>
                          <a:pt x="379709" y="245390"/>
                          <a:pt x="387458" y="247973"/>
                        </a:cubicBezTo>
                        <a:cubicBezTo>
                          <a:pt x="473431" y="238421"/>
                          <a:pt x="435014" y="247620"/>
                          <a:pt x="503695" y="224726"/>
                        </a:cubicBezTo>
                        <a:lnTo>
                          <a:pt x="526943" y="216976"/>
                        </a:lnTo>
                        <a:lnTo>
                          <a:pt x="550190" y="209227"/>
                        </a:lnTo>
                        <a:cubicBezTo>
                          <a:pt x="576021" y="211810"/>
                          <a:pt x="602024" y="213029"/>
                          <a:pt x="627682" y="216976"/>
                        </a:cubicBezTo>
                        <a:cubicBezTo>
                          <a:pt x="635755" y="218218"/>
                          <a:pt x="643075" y="222482"/>
                          <a:pt x="650929" y="224726"/>
                        </a:cubicBezTo>
                        <a:cubicBezTo>
                          <a:pt x="661169" y="227652"/>
                          <a:pt x="671594" y="229892"/>
                          <a:pt x="681926" y="232475"/>
                        </a:cubicBezTo>
                        <a:cubicBezTo>
                          <a:pt x="674829" y="317639"/>
                          <a:pt x="678303" y="306647"/>
                          <a:pt x="666427" y="371959"/>
                        </a:cubicBezTo>
                        <a:cubicBezTo>
                          <a:pt x="664071" y="384918"/>
                          <a:pt x="658678" y="410705"/>
                          <a:pt x="658678" y="410705"/>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sp>
          <p:nvSpPr>
            <p:cNvPr id="25" name="TextBox 24"/>
            <p:cNvSpPr txBox="1"/>
            <p:nvPr/>
          </p:nvSpPr>
          <p:spPr>
            <a:xfrm>
              <a:off x="2208334" y="1550206"/>
              <a:ext cx="480317" cy="1637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WA</a:t>
              </a:r>
            </a:p>
          </p:txBody>
        </p:sp>
        <p:sp>
          <p:nvSpPr>
            <p:cNvPr id="185" name="TextBox 184"/>
            <p:cNvSpPr txBox="1"/>
            <p:nvPr/>
          </p:nvSpPr>
          <p:spPr>
            <a:xfrm>
              <a:off x="2709177" y="1303903"/>
              <a:ext cx="480317" cy="1637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NT</a:t>
              </a:r>
            </a:p>
          </p:txBody>
        </p:sp>
        <p:sp>
          <p:nvSpPr>
            <p:cNvPr id="186" name="TextBox 185"/>
            <p:cNvSpPr txBox="1"/>
            <p:nvPr/>
          </p:nvSpPr>
          <p:spPr>
            <a:xfrm>
              <a:off x="2783007" y="1608958"/>
              <a:ext cx="480317" cy="1637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a:t>
              </a:r>
            </a:p>
          </p:txBody>
        </p:sp>
        <p:sp>
          <p:nvSpPr>
            <p:cNvPr id="187" name="TextBox 186"/>
            <p:cNvSpPr txBox="1"/>
            <p:nvPr/>
          </p:nvSpPr>
          <p:spPr>
            <a:xfrm>
              <a:off x="3200112" y="1370443"/>
              <a:ext cx="480317" cy="1637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a:t>
              </a:r>
            </a:p>
          </p:txBody>
        </p:sp>
        <p:sp>
          <p:nvSpPr>
            <p:cNvPr id="188" name="TextBox 187"/>
            <p:cNvSpPr txBox="1"/>
            <p:nvPr/>
          </p:nvSpPr>
          <p:spPr>
            <a:xfrm>
              <a:off x="3218833" y="1698955"/>
              <a:ext cx="480317" cy="1637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NSW</a:t>
              </a:r>
            </a:p>
          </p:txBody>
        </p:sp>
        <p:sp>
          <p:nvSpPr>
            <p:cNvPr id="189" name="TextBox 188"/>
            <p:cNvSpPr txBox="1"/>
            <p:nvPr/>
          </p:nvSpPr>
          <p:spPr>
            <a:xfrm>
              <a:off x="3141734" y="1865672"/>
              <a:ext cx="480317" cy="1637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t>
              </a:r>
            </a:p>
          </p:txBody>
        </p:sp>
        <p:sp>
          <p:nvSpPr>
            <p:cNvPr id="190" name="TextBox 189"/>
            <p:cNvSpPr txBox="1"/>
            <p:nvPr/>
          </p:nvSpPr>
          <p:spPr>
            <a:xfrm>
              <a:off x="3099425" y="2076638"/>
              <a:ext cx="480317" cy="1637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t>
              </a:r>
            </a:p>
          </p:txBody>
        </p:sp>
      </p:grpSp>
      <p:sp>
        <p:nvSpPr>
          <p:cNvPr id="24" name="TextBox 23"/>
          <p:cNvSpPr txBox="1"/>
          <p:nvPr/>
        </p:nvSpPr>
        <p:spPr>
          <a:xfrm>
            <a:off x="7510639" y="3849996"/>
            <a:ext cx="30936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                             </a:t>
            </a:r>
          </a:p>
        </p:txBody>
      </p:sp>
      <p:sp>
        <p:nvSpPr>
          <p:cNvPr id="39" name="Rectangle 38"/>
          <p:cNvSpPr/>
          <p:nvPr/>
        </p:nvSpPr>
        <p:spPr>
          <a:xfrm>
            <a:off x="1345448" y="3849996"/>
            <a:ext cx="611321"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 </a:t>
            </a:r>
          </a:p>
        </p:txBody>
      </p:sp>
      <p:grpSp>
        <p:nvGrpSpPr>
          <p:cNvPr id="4" name="Group 3"/>
          <p:cNvGrpSpPr/>
          <p:nvPr/>
        </p:nvGrpSpPr>
        <p:grpSpPr>
          <a:xfrm>
            <a:off x="1126973" y="4201733"/>
            <a:ext cx="7061069" cy="393494"/>
            <a:chOff x="1551989" y="4042787"/>
            <a:chExt cx="5727288" cy="308038"/>
          </a:xfrm>
        </p:grpSpPr>
        <p:grpSp>
          <p:nvGrpSpPr>
            <p:cNvPr id="38" name="Group 37"/>
            <p:cNvGrpSpPr/>
            <p:nvPr/>
          </p:nvGrpSpPr>
          <p:grpSpPr>
            <a:xfrm>
              <a:off x="1551989" y="4042787"/>
              <a:ext cx="5727288" cy="308038"/>
              <a:chOff x="129389" y="3965239"/>
              <a:chExt cx="7636384" cy="410717"/>
            </a:xfrm>
          </p:grpSpPr>
          <p:sp>
            <p:nvSpPr>
              <p:cNvPr id="26" name="TextBox 25"/>
              <p:cNvSpPr txBox="1"/>
              <p:nvPr/>
            </p:nvSpPr>
            <p:spPr>
              <a:xfrm>
                <a:off x="129389" y="3965587"/>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TextBox 31"/>
              <p:cNvSpPr txBox="1"/>
              <p:nvPr/>
            </p:nvSpPr>
            <p:spPr>
              <a:xfrm>
                <a:off x="1231173"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TextBox 32"/>
              <p:cNvSpPr txBox="1"/>
              <p:nvPr/>
            </p:nvSpPr>
            <p:spPr>
              <a:xfrm>
                <a:off x="2320985"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TextBox 33"/>
              <p:cNvSpPr txBox="1"/>
              <p:nvPr/>
            </p:nvSpPr>
            <p:spPr>
              <a:xfrm>
                <a:off x="3410797"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TextBox 34"/>
              <p:cNvSpPr txBox="1"/>
              <p:nvPr/>
            </p:nvSpPr>
            <p:spPr>
              <a:xfrm>
                <a:off x="4498473"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TextBox 35"/>
              <p:cNvSpPr txBox="1"/>
              <p:nvPr/>
            </p:nvSpPr>
            <p:spPr>
              <a:xfrm>
                <a:off x="5588285"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 name="TextBox 36"/>
              <p:cNvSpPr txBox="1"/>
              <p:nvPr/>
            </p:nvSpPr>
            <p:spPr>
              <a:xfrm>
                <a:off x="6675961"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3" name="Group 2"/>
            <p:cNvGrpSpPr/>
            <p:nvPr/>
          </p:nvGrpSpPr>
          <p:grpSpPr>
            <a:xfrm>
              <a:off x="1621435" y="4118081"/>
              <a:ext cx="5589406" cy="127746"/>
              <a:chOff x="1621435" y="4118081"/>
              <a:chExt cx="5589406" cy="127746"/>
            </a:xfrm>
          </p:grpSpPr>
          <p:grpSp>
            <p:nvGrpSpPr>
              <p:cNvPr id="43" name="Group 42"/>
              <p:cNvGrpSpPr/>
              <p:nvPr/>
            </p:nvGrpSpPr>
            <p:grpSpPr>
              <a:xfrm>
                <a:off x="2467122" y="4123637"/>
                <a:ext cx="689466" cy="122190"/>
                <a:chOff x="838281" y="4033486"/>
                <a:chExt cx="919288" cy="162920"/>
              </a:xfrm>
            </p:grpSpPr>
            <p:sp>
              <p:nvSpPr>
                <p:cNvPr id="40" name="Rectangle 39"/>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1" name="Rectangle 40"/>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angle 41"/>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44" name="Group 43"/>
              <p:cNvGrpSpPr/>
              <p:nvPr/>
            </p:nvGrpSpPr>
            <p:grpSpPr>
              <a:xfrm>
                <a:off x="1621435" y="4120191"/>
                <a:ext cx="689466" cy="122190"/>
                <a:chOff x="838281" y="4033486"/>
                <a:chExt cx="919288" cy="162920"/>
              </a:xfrm>
            </p:grpSpPr>
            <p:sp>
              <p:nvSpPr>
                <p:cNvPr id="45" name="Rectangle 44"/>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6" name="Rectangle 45"/>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Rectangle 46"/>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48" name="Group 47"/>
              <p:cNvGrpSpPr/>
              <p:nvPr/>
            </p:nvGrpSpPr>
            <p:grpSpPr>
              <a:xfrm>
                <a:off x="3254342" y="4120191"/>
                <a:ext cx="689466" cy="122190"/>
                <a:chOff x="838281" y="4033486"/>
                <a:chExt cx="919288" cy="162920"/>
              </a:xfrm>
            </p:grpSpPr>
            <p:sp>
              <p:nvSpPr>
                <p:cNvPr id="49" name="Rectangle 48"/>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0" name="Rectangle 49"/>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52" name="Group 51"/>
              <p:cNvGrpSpPr/>
              <p:nvPr/>
            </p:nvGrpSpPr>
            <p:grpSpPr>
              <a:xfrm>
                <a:off x="4070900" y="4120191"/>
                <a:ext cx="689466" cy="122190"/>
                <a:chOff x="838281" y="4033486"/>
                <a:chExt cx="919288" cy="162920"/>
              </a:xfrm>
            </p:grpSpPr>
            <p:sp>
              <p:nvSpPr>
                <p:cNvPr id="53" name="Rectangle 52"/>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Rectangle 53"/>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Rectangle 54"/>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56" name="Group 55"/>
              <p:cNvGrpSpPr/>
              <p:nvPr/>
            </p:nvGrpSpPr>
            <p:grpSpPr>
              <a:xfrm>
                <a:off x="4898840" y="4120191"/>
                <a:ext cx="689466" cy="122190"/>
                <a:chOff x="838281" y="4033486"/>
                <a:chExt cx="919288" cy="162920"/>
              </a:xfrm>
            </p:grpSpPr>
            <p:sp>
              <p:nvSpPr>
                <p:cNvPr id="57" name="Rectangle 56"/>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8" name="Rectangle 57"/>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9" name="Rectangle 58"/>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60" name="Group 59"/>
              <p:cNvGrpSpPr/>
              <p:nvPr/>
            </p:nvGrpSpPr>
            <p:grpSpPr>
              <a:xfrm>
                <a:off x="5712826" y="4118670"/>
                <a:ext cx="689466" cy="122190"/>
                <a:chOff x="838281" y="4033486"/>
                <a:chExt cx="919288" cy="162920"/>
              </a:xfrm>
            </p:grpSpPr>
            <p:sp>
              <p:nvSpPr>
                <p:cNvPr id="61" name="Rectangle 60"/>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2" name="Rectangle 61"/>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3" name="Rectangle 62"/>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64" name="Group 63"/>
              <p:cNvGrpSpPr/>
              <p:nvPr/>
            </p:nvGrpSpPr>
            <p:grpSpPr>
              <a:xfrm>
                <a:off x="6521375" y="4118081"/>
                <a:ext cx="689466" cy="122190"/>
                <a:chOff x="838281" y="4033486"/>
                <a:chExt cx="919288" cy="162920"/>
              </a:xfrm>
            </p:grpSpPr>
            <p:sp>
              <p:nvSpPr>
                <p:cNvPr id="65" name="Rectangle 64"/>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6" name="Rectangle 65"/>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7" name="Rectangle 66"/>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sp>
        <p:nvSpPr>
          <p:cNvPr id="5" name="Rectangle 4"/>
          <p:cNvSpPr/>
          <p:nvPr/>
        </p:nvSpPr>
        <p:spPr>
          <a:xfrm>
            <a:off x="2448944" y="3843289"/>
            <a:ext cx="457176"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NT</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Rectangle 5"/>
          <p:cNvSpPr/>
          <p:nvPr/>
        </p:nvSpPr>
        <p:spPr>
          <a:xfrm>
            <a:off x="3471192" y="3849996"/>
            <a:ext cx="364202"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6"/>
          <p:cNvSpPr/>
          <p:nvPr/>
        </p:nvSpPr>
        <p:spPr>
          <a:xfrm>
            <a:off x="4314473" y="3849996"/>
            <a:ext cx="662361"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NSW</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7"/>
          <p:cNvSpPr/>
          <p:nvPr/>
        </p:nvSpPr>
        <p:spPr>
          <a:xfrm>
            <a:off x="5504467" y="3843289"/>
            <a:ext cx="320922"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p:cNvSpPr/>
          <p:nvPr/>
        </p:nvSpPr>
        <p:spPr>
          <a:xfrm>
            <a:off x="6426688" y="3849996"/>
            <a:ext cx="503536"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 </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9499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397894" y="115746"/>
            <a:ext cx="6172200" cy="857250"/>
          </a:xfrm>
        </p:spPr>
        <p:txBody>
          <a:bodyPr/>
          <a:lstStyle/>
          <a:p>
            <a:pPr algn="l"/>
            <a:r>
              <a:rPr lang="en-SG" b="1" dirty="0"/>
              <a:t>Example (Map Colouring)...</a:t>
            </a:r>
          </a:p>
        </p:txBody>
      </p:sp>
      <p:grpSp>
        <p:nvGrpSpPr>
          <p:cNvPr id="130" name="Group 129"/>
          <p:cNvGrpSpPr/>
          <p:nvPr/>
        </p:nvGrpSpPr>
        <p:grpSpPr>
          <a:xfrm>
            <a:off x="1126973" y="3486179"/>
            <a:ext cx="7061069" cy="941315"/>
            <a:chOff x="762000" y="3429388"/>
            <a:chExt cx="7636384" cy="901348"/>
          </a:xfrm>
        </p:grpSpPr>
        <p:grpSp>
          <p:nvGrpSpPr>
            <p:cNvPr id="131" name="Group 130"/>
            <p:cNvGrpSpPr/>
            <p:nvPr/>
          </p:nvGrpSpPr>
          <p:grpSpPr>
            <a:xfrm>
              <a:off x="762000" y="3429388"/>
              <a:ext cx="7636384" cy="901348"/>
              <a:chOff x="762000" y="3429388"/>
              <a:chExt cx="7636384" cy="901348"/>
            </a:xfrm>
          </p:grpSpPr>
          <p:grpSp>
            <p:nvGrpSpPr>
              <p:cNvPr id="161" name="Group 160"/>
              <p:cNvGrpSpPr/>
              <p:nvPr/>
            </p:nvGrpSpPr>
            <p:grpSpPr>
              <a:xfrm>
                <a:off x="762000" y="3930280"/>
                <a:ext cx="7636384" cy="400456"/>
                <a:chOff x="129389" y="3965239"/>
                <a:chExt cx="7636384" cy="400456"/>
              </a:xfrm>
            </p:grpSpPr>
            <p:sp>
              <p:nvSpPr>
                <p:cNvPr id="163" name="TextBox 162"/>
                <p:cNvSpPr txBox="1"/>
                <p:nvPr/>
              </p:nvSpPr>
              <p:spPr>
                <a:xfrm>
                  <a:off x="129389" y="3965587"/>
                  <a:ext cx="1089812" cy="400108"/>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64" name="TextBox 163"/>
                <p:cNvSpPr txBox="1"/>
                <p:nvPr/>
              </p:nvSpPr>
              <p:spPr>
                <a:xfrm>
                  <a:off x="1231173"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65" name="TextBox 164"/>
                <p:cNvSpPr txBox="1"/>
                <p:nvPr/>
              </p:nvSpPr>
              <p:spPr>
                <a:xfrm>
                  <a:off x="2320985"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66" name="TextBox 165"/>
                <p:cNvSpPr txBox="1"/>
                <p:nvPr/>
              </p:nvSpPr>
              <p:spPr>
                <a:xfrm>
                  <a:off x="3410797"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67" name="TextBox 166"/>
                <p:cNvSpPr txBox="1"/>
                <p:nvPr/>
              </p:nvSpPr>
              <p:spPr>
                <a:xfrm>
                  <a:off x="4498473"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68" name="TextBox 167"/>
                <p:cNvSpPr txBox="1"/>
                <p:nvPr/>
              </p:nvSpPr>
              <p:spPr>
                <a:xfrm>
                  <a:off x="5588285"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69" name="TextBox 168"/>
                <p:cNvSpPr txBox="1"/>
                <p:nvPr/>
              </p:nvSpPr>
              <p:spPr>
                <a:xfrm>
                  <a:off x="6675961"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62" name="Rectangle 161"/>
              <p:cNvSpPr/>
              <p:nvPr/>
            </p:nvSpPr>
            <p:spPr>
              <a:xfrm>
                <a:off x="959411" y="3429388"/>
                <a:ext cx="348813" cy="40010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  </a:t>
                </a:r>
              </a:p>
            </p:txBody>
          </p:sp>
        </p:grpSp>
        <p:grpSp>
          <p:nvGrpSpPr>
            <p:cNvPr id="132" name="Group 131"/>
            <p:cNvGrpSpPr/>
            <p:nvPr/>
          </p:nvGrpSpPr>
          <p:grpSpPr>
            <a:xfrm>
              <a:off x="2313103" y="4038080"/>
              <a:ext cx="588362" cy="162920"/>
              <a:chOff x="1169207" y="4033486"/>
              <a:chExt cx="588362" cy="162920"/>
            </a:xfrm>
          </p:grpSpPr>
          <p:sp>
            <p:nvSpPr>
              <p:cNvPr id="158" name="Rectangle 157"/>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59" name="Rectangle 158"/>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54" name="Rectangle 153"/>
            <p:cNvSpPr/>
            <p:nvPr/>
          </p:nvSpPr>
          <p:spPr>
            <a:xfrm>
              <a:off x="854594" y="4033486"/>
              <a:ext cx="899107" cy="1891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34" name="Group 133"/>
            <p:cNvGrpSpPr/>
            <p:nvPr/>
          </p:nvGrpSpPr>
          <p:grpSpPr>
            <a:xfrm>
              <a:off x="3031804" y="4033486"/>
              <a:ext cx="919288" cy="162920"/>
              <a:chOff x="838281" y="4033486"/>
              <a:chExt cx="919288" cy="162920"/>
            </a:xfrm>
          </p:grpSpPr>
          <p:sp>
            <p:nvSpPr>
              <p:cNvPr id="151" name="Rectangle 150"/>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52" name="Rectangle 151"/>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53" name="Rectangle 152"/>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35" name="Group 134"/>
            <p:cNvGrpSpPr/>
            <p:nvPr/>
          </p:nvGrpSpPr>
          <p:grpSpPr>
            <a:xfrm>
              <a:off x="4120548" y="4033486"/>
              <a:ext cx="919288" cy="162920"/>
              <a:chOff x="838281" y="4033486"/>
              <a:chExt cx="919288" cy="162920"/>
            </a:xfrm>
          </p:grpSpPr>
          <p:sp>
            <p:nvSpPr>
              <p:cNvPr id="148" name="Rectangle 147"/>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49" name="Rectangle 148"/>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50" name="Rectangle 149"/>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36" name="Group 135"/>
            <p:cNvGrpSpPr/>
            <p:nvPr/>
          </p:nvGrpSpPr>
          <p:grpSpPr>
            <a:xfrm>
              <a:off x="5224468" y="4033486"/>
              <a:ext cx="919288" cy="162920"/>
              <a:chOff x="838281" y="4033486"/>
              <a:chExt cx="919288" cy="162920"/>
            </a:xfrm>
          </p:grpSpPr>
          <p:sp>
            <p:nvSpPr>
              <p:cNvPr id="145" name="Rectangle 144"/>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46" name="Rectangle 145"/>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47" name="Rectangle 146"/>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37" name="Group 136"/>
            <p:cNvGrpSpPr/>
            <p:nvPr/>
          </p:nvGrpSpPr>
          <p:grpSpPr>
            <a:xfrm>
              <a:off x="6640708" y="4031457"/>
              <a:ext cx="588362" cy="162920"/>
              <a:chOff x="1169207" y="4033486"/>
              <a:chExt cx="588362" cy="162920"/>
            </a:xfrm>
          </p:grpSpPr>
          <p:sp>
            <p:nvSpPr>
              <p:cNvPr id="143" name="Rectangle 142"/>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44" name="Rectangle 143"/>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38" name="Group 137"/>
            <p:cNvGrpSpPr/>
            <p:nvPr/>
          </p:nvGrpSpPr>
          <p:grpSpPr>
            <a:xfrm>
              <a:off x="7387848" y="4030672"/>
              <a:ext cx="919288" cy="162920"/>
              <a:chOff x="838281" y="4033486"/>
              <a:chExt cx="919288" cy="162920"/>
            </a:xfrm>
          </p:grpSpPr>
          <p:sp>
            <p:nvSpPr>
              <p:cNvPr id="139" name="Rectangle 138"/>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40" name="Rectangle 139"/>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41" name="Rectangle 140"/>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191" name="Group 190"/>
          <p:cNvGrpSpPr/>
          <p:nvPr/>
        </p:nvGrpSpPr>
        <p:grpSpPr>
          <a:xfrm>
            <a:off x="1370578" y="1326717"/>
            <a:ext cx="2352803" cy="1709223"/>
            <a:chOff x="-50698" y="2726137"/>
            <a:chExt cx="3295391" cy="2413599"/>
          </a:xfrm>
        </p:grpSpPr>
        <p:sp>
          <p:nvSpPr>
            <p:cNvPr id="192" name="Freeform 191"/>
            <p:cNvSpPr/>
            <p:nvPr/>
          </p:nvSpPr>
          <p:spPr>
            <a:xfrm>
              <a:off x="2947329" y="3972057"/>
              <a:ext cx="286718" cy="123987"/>
            </a:xfrm>
            <a:custGeom>
              <a:avLst/>
              <a:gdLst>
                <a:gd name="connsiteX0" fmla="*/ 0 w 286718"/>
                <a:gd name="connsiteY0" fmla="*/ 0 h 123987"/>
                <a:gd name="connsiteX1" fmla="*/ 201478 w 286718"/>
                <a:gd name="connsiteY1" fmla="*/ 23248 h 123987"/>
                <a:gd name="connsiteX2" fmla="*/ 170481 w 286718"/>
                <a:gd name="connsiteY2" fmla="*/ 123987 h 123987"/>
                <a:gd name="connsiteX3" fmla="*/ 170481 w 286718"/>
                <a:gd name="connsiteY3" fmla="*/ 123987 h 123987"/>
                <a:gd name="connsiteX4" fmla="*/ 286718 w 286718"/>
                <a:gd name="connsiteY4" fmla="*/ 116238 h 123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18" h="123987">
                  <a:moveTo>
                    <a:pt x="0" y="0"/>
                  </a:moveTo>
                  <a:cubicBezTo>
                    <a:pt x="86532" y="1292"/>
                    <a:pt x="173065" y="2584"/>
                    <a:pt x="201478" y="23248"/>
                  </a:cubicBezTo>
                  <a:cubicBezTo>
                    <a:pt x="229892" y="43913"/>
                    <a:pt x="170481" y="123987"/>
                    <a:pt x="170481" y="123987"/>
                  </a:cubicBezTo>
                  <a:lnTo>
                    <a:pt x="170481" y="123987"/>
                  </a:lnTo>
                  <a:lnTo>
                    <a:pt x="286718" y="116238"/>
                  </a:ln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93" name="Group 192"/>
            <p:cNvGrpSpPr/>
            <p:nvPr/>
          </p:nvGrpSpPr>
          <p:grpSpPr>
            <a:xfrm>
              <a:off x="-50698" y="2726137"/>
              <a:ext cx="3295391" cy="2413599"/>
              <a:chOff x="1011416" y="2357666"/>
              <a:chExt cx="3295391" cy="2413599"/>
            </a:xfrm>
          </p:grpSpPr>
          <p:pic>
            <p:nvPicPr>
              <p:cNvPr id="194" name="Picture 1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416" y="2357666"/>
                <a:ext cx="3295391" cy="2413599"/>
              </a:xfrm>
              <a:prstGeom prst="rect">
                <a:avLst/>
              </a:prstGeom>
              <a:ln>
                <a:noFill/>
              </a:ln>
              <a:effectLst>
                <a:outerShdw blurRad="292100" dist="139700" dir="2700000" algn="tl" rotWithShape="0">
                  <a:srgbClr val="333333">
                    <a:alpha val="65000"/>
                  </a:srgbClr>
                </a:outerShdw>
              </a:effectLst>
            </p:spPr>
          </p:pic>
          <p:grpSp>
            <p:nvGrpSpPr>
              <p:cNvPr id="195" name="Group 194"/>
              <p:cNvGrpSpPr/>
              <p:nvPr/>
            </p:nvGrpSpPr>
            <p:grpSpPr>
              <a:xfrm>
                <a:off x="2209800" y="2630541"/>
                <a:ext cx="1804790" cy="1706472"/>
                <a:chOff x="2209800" y="2630541"/>
                <a:chExt cx="1804790" cy="1706472"/>
              </a:xfrm>
            </p:grpSpPr>
            <p:cxnSp>
              <p:nvCxnSpPr>
                <p:cNvPr id="196" name="Straight Connector 195"/>
                <p:cNvCxnSpPr/>
                <p:nvPr/>
              </p:nvCxnSpPr>
              <p:spPr>
                <a:xfrm>
                  <a:off x="2209800" y="2630541"/>
                  <a:ext cx="218463" cy="1218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2319031" y="3234990"/>
                  <a:ext cx="1044844" cy="49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a:off x="3182318" y="3276600"/>
                  <a:ext cx="180119" cy="1009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3022078" y="2732157"/>
                  <a:ext cx="14590" cy="54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3303262" y="3570130"/>
                  <a:ext cx="711328" cy="34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Freeform 200"/>
                <p:cNvSpPr/>
                <p:nvPr/>
              </p:nvSpPr>
              <p:spPr>
                <a:xfrm>
                  <a:off x="3248436" y="3869820"/>
                  <a:ext cx="701913" cy="467193"/>
                </a:xfrm>
                <a:custGeom>
                  <a:avLst/>
                  <a:gdLst>
                    <a:gd name="connsiteX0" fmla="*/ 0 w 681926"/>
                    <a:gd name="connsiteY0" fmla="*/ 0 h 410705"/>
                    <a:gd name="connsiteX1" fmla="*/ 185980 w 681926"/>
                    <a:gd name="connsiteY1" fmla="*/ 15498 h 410705"/>
                    <a:gd name="connsiteX2" fmla="*/ 240224 w 681926"/>
                    <a:gd name="connsiteY2" fmla="*/ 30997 h 410705"/>
                    <a:gd name="connsiteX3" fmla="*/ 271221 w 681926"/>
                    <a:gd name="connsiteY3" fmla="*/ 61993 h 410705"/>
                    <a:gd name="connsiteX4" fmla="*/ 286719 w 681926"/>
                    <a:gd name="connsiteY4" fmla="*/ 154983 h 410705"/>
                    <a:gd name="connsiteX5" fmla="*/ 309966 w 681926"/>
                    <a:gd name="connsiteY5" fmla="*/ 178231 h 410705"/>
                    <a:gd name="connsiteX6" fmla="*/ 364211 w 681926"/>
                    <a:gd name="connsiteY6" fmla="*/ 240224 h 410705"/>
                    <a:gd name="connsiteX7" fmla="*/ 387458 w 681926"/>
                    <a:gd name="connsiteY7" fmla="*/ 247973 h 410705"/>
                    <a:gd name="connsiteX8" fmla="*/ 503695 w 681926"/>
                    <a:gd name="connsiteY8" fmla="*/ 224726 h 410705"/>
                    <a:gd name="connsiteX9" fmla="*/ 526943 w 681926"/>
                    <a:gd name="connsiteY9" fmla="*/ 216976 h 410705"/>
                    <a:gd name="connsiteX10" fmla="*/ 550190 w 681926"/>
                    <a:gd name="connsiteY10" fmla="*/ 209227 h 410705"/>
                    <a:gd name="connsiteX11" fmla="*/ 627682 w 681926"/>
                    <a:gd name="connsiteY11" fmla="*/ 216976 h 410705"/>
                    <a:gd name="connsiteX12" fmla="*/ 650929 w 681926"/>
                    <a:gd name="connsiteY12" fmla="*/ 224726 h 410705"/>
                    <a:gd name="connsiteX13" fmla="*/ 681926 w 681926"/>
                    <a:gd name="connsiteY13" fmla="*/ 232475 h 410705"/>
                    <a:gd name="connsiteX14" fmla="*/ 666427 w 681926"/>
                    <a:gd name="connsiteY14" fmla="*/ 371959 h 410705"/>
                    <a:gd name="connsiteX15" fmla="*/ 658678 w 681926"/>
                    <a:gd name="connsiteY15" fmla="*/ 410705 h 4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1926" h="410705">
                      <a:moveTo>
                        <a:pt x="0" y="0"/>
                      </a:moveTo>
                      <a:cubicBezTo>
                        <a:pt x="39211" y="2801"/>
                        <a:pt x="140558" y="9009"/>
                        <a:pt x="185980" y="15498"/>
                      </a:cubicBezTo>
                      <a:cubicBezTo>
                        <a:pt x="203004" y="17930"/>
                        <a:pt x="223667" y="25478"/>
                        <a:pt x="240224" y="30997"/>
                      </a:cubicBezTo>
                      <a:cubicBezTo>
                        <a:pt x="250556" y="41329"/>
                        <a:pt x="265601" y="48505"/>
                        <a:pt x="271221" y="61993"/>
                      </a:cubicBezTo>
                      <a:cubicBezTo>
                        <a:pt x="271795" y="63372"/>
                        <a:pt x="278264" y="140186"/>
                        <a:pt x="286719" y="154983"/>
                      </a:cubicBezTo>
                      <a:cubicBezTo>
                        <a:pt x="292156" y="164498"/>
                        <a:pt x="303238" y="169580"/>
                        <a:pt x="309966" y="178231"/>
                      </a:cubicBezTo>
                      <a:cubicBezTo>
                        <a:pt x="339555" y="216274"/>
                        <a:pt x="328752" y="222495"/>
                        <a:pt x="364211" y="240224"/>
                      </a:cubicBezTo>
                      <a:cubicBezTo>
                        <a:pt x="371517" y="243877"/>
                        <a:pt x="379709" y="245390"/>
                        <a:pt x="387458" y="247973"/>
                      </a:cubicBezTo>
                      <a:cubicBezTo>
                        <a:pt x="473431" y="238421"/>
                        <a:pt x="435014" y="247620"/>
                        <a:pt x="503695" y="224726"/>
                      </a:cubicBezTo>
                      <a:lnTo>
                        <a:pt x="526943" y="216976"/>
                      </a:lnTo>
                      <a:lnTo>
                        <a:pt x="550190" y="209227"/>
                      </a:lnTo>
                      <a:cubicBezTo>
                        <a:pt x="576021" y="211810"/>
                        <a:pt x="602024" y="213029"/>
                        <a:pt x="627682" y="216976"/>
                      </a:cubicBezTo>
                      <a:cubicBezTo>
                        <a:pt x="635755" y="218218"/>
                        <a:pt x="643075" y="222482"/>
                        <a:pt x="650929" y="224726"/>
                      </a:cubicBezTo>
                      <a:cubicBezTo>
                        <a:pt x="661169" y="227652"/>
                        <a:pt x="671594" y="229892"/>
                        <a:pt x="681926" y="232475"/>
                      </a:cubicBezTo>
                      <a:cubicBezTo>
                        <a:pt x="674829" y="317639"/>
                        <a:pt x="678303" y="306647"/>
                        <a:pt x="666427" y="371959"/>
                      </a:cubicBezTo>
                      <a:cubicBezTo>
                        <a:pt x="664071" y="384918"/>
                        <a:pt x="658678" y="410705"/>
                        <a:pt x="658678" y="410705"/>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gr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082" y="1071905"/>
            <a:ext cx="3279128" cy="2563172"/>
          </a:xfrm>
          <a:prstGeom prst="rect">
            <a:avLst/>
          </a:prstGeom>
        </p:spPr>
      </p:pic>
      <p:cxnSp>
        <p:nvCxnSpPr>
          <p:cNvPr id="202" name="Straight Arrow Connector 201"/>
          <p:cNvCxnSpPr/>
          <p:nvPr/>
        </p:nvCxnSpPr>
        <p:spPr>
          <a:xfrm>
            <a:off x="3930368" y="2094291"/>
            <a:ext cx="6535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7510639" y="3274395"/>
            <a:ext cx="30936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                             </a:t>
            </a:r>
          </a:p>
        </p:txBody>
      </p:sp>
      <p:sp>
        <p:nvSpPr>
          <p:cNvPr id="157" name="Rectangle 156"/>
          <p:cNvSpPr/>
          <p:nvPr/>
        </p:nvSpPr>
        <p:spPr>
          <a:xfrm>
            <a:off x="1345448" y="3274395"/>
            <a:ext cx="611321"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 </a:t>
            </a:r>
          </a:p>
        </p:txBody>
      </p:sp>
      <p:grpSp>
        <p:nvGrpSpPr>
          <p:cNvPr id="179" name="Group 178"/>
          <p:cNvGrpSpPr/>
          <p:nvPr/>
        </p:nvGrpSpPr>
        <p:grpSpPr>
          <a:xfrm>
            <a:off x="1126973" y="3626132"/>
            <a:ext cx="7061069" cy="393494"/>
            <a:chOff x="1551989" y="4042787"/>
            <a:chExt cx="5727288" cy="308038"/>
          </a:xfrm>
        </p:grpSpPr>
        <p:grpSp>
          <p:nvGrpSpPr>
            <p:cNvPr id="180" name="Group 179"/>
            <p:cNvGrpSpPr/>
            <p:nvPr/>
          </p:nvGrpSpPr>
          <p:grpSpPr>
            <a:xfrm>
              <a:off x="1551989" y="4042787"/>
              <a:ext cx="5727288" cy="308038"/>
              <a:chOff x="129389" y="3965239"/>
              <a:chExt cx="7636384" cy="410717"/>
            </a:xfrm>
          </p:grpSpPr>
          <p:sp>
            <p:nvSpPr>
              <p:cNvPr id="228" name="TextBox 227"/>
              <p:cNvSpPr txBox="1"/>
              <p:nvPr/>
            </p:nvSpPr>
            <p:spPr>
              <a:xfrm>
                <a:off x="129389" y="3965587"/>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9" name="TextBox 228"/>
              <p:cNvSpPr txBox="1"/>
              <p:nvPr/>
            </p:nvSpPr>
            <p:spPr>
              <a:xfrm>
                <a:off x="1231173"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0" name="TextBox 229"/>
              <p:cNvSpPr txBox="1"/>
              <p:nvPr/>
            </p:nvSpPr>
            <p:spPr>
              <a:xfrm>
                <a:off x="2320985"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1" name="TextBox 230"/>
              <p:cNvSpPr txBox="1"/>
              <p:nvPr/>
            </p:nvSpPr>
            <p:spPr>
              <a:xfrm>
                <a:off x="3410797"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2" name="TextBox 231"/>
              <p:cNvSpPr txBox="1"/>
              <p:nvPr/>
            </p:nvSpPr>
            <p:spPr>
              <a:xfrm>
                <a:off x="4498473"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3" name="TextBox 232"/>
              <p:cNvSpPr txBox="1"/>
              <p:nvPr/>
            </p:nvSpPr>
            <p:spPr>
              <a:xfrm>
                <a:off x="5588285"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4" name="TextBox 233"/>
              <p:cNvSpPr txBox="1"/>
              <p:nvPr/>
            </p:nvSpPr>
            <p:spPr>
              <a:xfrm>
                <a:off x="6675961"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81" name="Group 180"/>
            <p:cNvGrpSpPr/>
            <p:nvPr/>
          </p:nvGrpSpPr>
          <p:grpSpPr>
            <a:xfrm>
              <a:off x="1621435" y="4118081"/>
              <a:ext cx="5589406" cy="127746"/>
              <a:chOff x="1621435" y="4118081"/>
              <a:chExt cx="5589406" cy="127746"/>
            </a:xfrm>
          </p:grpSpPr>
          <p:grpSp>
            <p:nvGrpSpPr>
              <p:cNvPr id="182" name="Group 181"/>
              <p:cNvGrpSpPr/>
              <p:nvPr/>
            </p:nvGrpSpPr>
            <p:grpSpPr>
              <a:xfrm>
                <a:off x="2467122" y="4123637"/>
                <a:ext cx="689466" cy="122190"/>
                <a:chOff x="838281" y="4033486"/>
                <a:chExt cx="919288" cy="162920"/>
              </a:xfrm>
            </p:grpSpPr>
            <p:sp>
              <p:nvSpPr>
                <p:cNvPr id="225" name="Rectangle 224"/>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6" name="Rectangle 225"/>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7" name="Rectangle 226"/>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83" name="Group 182"/>
              <p:cNvGrpSpPr/>
              <p:nvPr/>
            </p:nvGrpSpPr>
            <p:grpSpPr>
              <a:xfrm>
                <a:off x="1621435" y="4120191"/>
                <a:ext cx="689466" cy="122190"/>
                <a:chOff x="838281" y="4033486"/>
                <a:chExt cx="919288" cy="162920"/>
              </a:xfrm>
            </p:grpSpPr>
            <p:sp>
              <p:nvSpPr>
                <p:cNvPr id="222" name="Rectangle 221"/>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3" name="Rectangle 222"/>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4" name="Rectangle 223"/>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84" name="Group 183"/>
              <p:cNvGrpSpPr/>
              <p:nvPr/>
            </p:nvGrpSpPr>
            <p:grpSpPr>
              <a:xfrm>
                <a:off x="3254342" y="4120191"/>
                <a:ext cx="689466" cy="122190"/>
                <a:chOff x="838281" y="4033486"/>
                <a:chExt cx="919288" cy="162920"/>
              </a:xfrm>
            </p:grpSpPr>
            <p:sp>
              <p:nvSpPr>
                <p:cNvPr id="219" name="Rectangle 218"/>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0" name="Rectangle 219"/>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1" name="Rectangle 220"/>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203" name="Group 202"/>
              <p:cNvGrpSpPr/>
              <p:nvPr/>
            </p:nvGrpSpPr>
            <p:grpSpPr>
              <a:xfrm>
                <a:off x="4070900" y="4120191"/>
                <a:ext cx="689466" cy="122190"/>
                <a:chOff x="838281" y="4033486"/>
                <a:chExt cx="919288" cy="162920"/>
              </a:xfrm>
            </p:grpSpPr>
            <p:sp>
              <p:nvSpPr>
                <p:cNvPr id="216" name="Rectangle 215"/>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7" name="Rectangle 216"/>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8" name="Rectangle 217"/>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204" name="Group 203"/>
              <p:cNvGrpSpPr/>
              <p:nvPr/>
            </p:nvGrpSpPr>
            <p:grpSpPr>
              <a:xfrm>
                <a:off x="4898840" y="4120191"/>
                <a:ext cx="689466" cy="122190"/>
                <a:chOff x="838281" y="4033486"/>
                <a:chExt cx="919288" cy="162920"/>
              </a:xfrm>
            </p:grpSpPr>
            <p:sp>
              <p:nvSpPr>
                <p:cNvPr id="213" name="Rectangle 212"/>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4" name="Rectangle 213"/>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5" name="Rectangle 214"/>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205" name="Group 204"/>
              <p:cNvGrpSpPr/>
              <p:nvPr/>
            </p:nvGrpSpPr>
            <p:grpSpPr>
              <a:xfrm>
                <a:off x="5712826" y="4118670"/>
                <a:ext cx="689466" cy="122190"/>
                <a:chOff x="838281" y="4033486"/>
                <a:chExt cx="919288" cy="162920"/>
              </a:xfrm>
            </p:grpSpPr>
            <p:sp>
              <p:nvSpPr>
                <p:cNvPr id="210" name="Rectangle 209"/>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1" name="Rectangle 210"/>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2" name="Rectangle 211"/>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206" name="Group 205"/>
              <p:cNvGrpSpPr/>
              <p:nvPr/>
            </p:nvGrpSpPr>
            <p:grpSpPr>
              <a:xfrm>
                <a:off x="6521375" y="4118081"/>
                <a:ext cx="689466" cy="122190"/>
                <a:chOff x="838281" y="4033486"/>
                <a:chExt cx="919288" cy="162920"/>
              </a:xfrm>
            </p:grpSpPr>
            <p:sp>
              <p:nvSpPr>
                <p:cNvPr id="207" name="Rectangle 206"/>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8" name="Rectangle 207"/>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9" name="Rectangle 208"/>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sp>
        <p:nvSpPr>
          <p:cNvPr id="235" name="Rectangle 234"/>
          <p:cNvSpPr/>
          <p:nvPr/>
        </p:nvSpPr>
        <p:spPr>
          <a:xfrm>
            <a:off x="2448944" y="3267688"/>
            <a:ext cx="457176"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NT</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6" name="Rectangle 235"/>
          <p:cNvSpPr/>
          <p:nvPr/>
        </p:nvSpPr>
        <p:spPr>
          <a:xfrm>
            <a:off x="3471192" y="3274395"/>
            <a:ext cx="364202"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7" name="Rectangle 236"/>
          <p:cNvSpPr/>
          <p:nvPr/>
        </p:nvSpPr>
        <p:spPr>
          <a:xfrm>
            <a:off x="4314473" y="3274395"/>
            <a:ext cx="662361"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NSW</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8" name="Rectangle 237"/>
          <p:cNvSpPr/>
          <p:nvPr/>
        </p:nvSpPr>
        <p:spPr>
          <a:xfrm>
            <a:off x="5504467" y="3267688"/>
            <a:ext cx="320922"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9" name="Rectangle 238"/>
          <p:cNvSpPr/>
          <p:nvPr/>
        </p:nvSpPr>
        <p:spPr>
          <a:xfrm>
            <a:off x="6426688" y="3274395"/>
            <a:ext cx="503536"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 </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2678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dirty="0"/>
              <a:t>Lesson </a:t>
            </a:r>
            <a:r>
              <a:rPr lang="en-SG" b="1" dirty="0"/>
              <a:t>Outline</a:t>
            </a:r>
            <a:endParaRPr lang="en-SG" dirty="0"/>
          </a:p>
        </p:txBody>
      </p:sp>
      <p:sp>
        <p:nvSpPr>
          <p:cNvPr id="3" name="Content Placeholder 2"/>
          <p:cNvSpPr>
            <a:spLocks noGrp="1"/>
          </p:cNvSpPr>
          <p:nvPr>
            <p:ph idx="1"/>
          </p:nvPr>
        </p:nvSpPr>
        <p:spPr/>
        <p:txBody>
          <a:bodyPr>
            <a:noAutofit/>
          </a:bodyPr>
          <a:lstStyle/>
          <a:p>
            <a:pPr>
              <a:buSzPct val="100000"/>
            </a:pPr>
            <a:r>
              <a:rPr lang="en-SG" sz="2000" dirty="0"/>
              <a:t>Constraint Satisfaction</a:t>
            </a:r>
          </a:p>
          <a:p>
            <a:pPr>
              <a:buSzPct val="100000"/>
            </a:pPr>
            <a:r>
              <a:rPr lang="en-SG" sz="2000" dirty="0"/>
              <a:t>Adversarial search (Game Playing)</a:t>
            </a:r>
            <a:endParaRPr lang="en-SG" sz="2400" dirty="0"/>
          </a:p>
          <a:p>
            <a:pPr>
              <a:buSzPct val="100000"/>
            </a:pPr>
            <a:endParaRPr lang="en-SG"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3657" y="2312102"/>
            <a:ext cx="1967945" cy="2431987"/>
          </a:xfrm>
          <a:prstGeom prst="rect">
            <a:avLst/>
          </a:prstGeom>
        </p:spPr>
      </p:pic>
    </p:spTree>
    <p:extLst>
      <p:ext uri="{BB962C8B-B14F-4D97-AF65-F5344CB8AC3E}">
        <p14:creationId xmlns:p14="http://schemas.microsoft.com/office/powerpoint/2010/main" val="3374895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9700" y="145684"/>
            <a:ext cx="6172200" cy="857250"/>
          </a:xfrm>
        </p:spPr>
        <p:txBody>
          <a:bodyPr/>
          <a:lstStyle/>
          <a:p>
            <a:pPr algn="l"/>
            <a:r>
              <a:rPr lang="en-SG" b="1" dirty="0"/>
              <a:t>Example (Map Colouring)...</a:t>
            </a:r>
          </a:p>
        </p:txBody>
      </p:sp>
      <p:grpSp>
        <p:nvGrpSpPr>
          <p:cNvPr id="2" name="Group 1"/>
          <p:cNvGrpSpPr/>
          <p:nvPr/>
        </p:nvGrpSpPr>
        <p:grpSpPr>
          <a:xfrm>
            <a:off x="1123731" y="1300342"/>
            <a:ext cx="6892158" cy="1930393"/>
            <a:chOff x="1307945" y="1048377"/>
            <a:chExt cx="6094067" cy="1765621"/>
          </a:xfrm>
        </p:grpSpPr>
        <p:cxnSp>
          <p:nvCxnSpPr>
            <p:cNvPr id="285" name="Straight Arrow Connector 284"/>
            <p:cNvCxnSpPr/>
            <p:nvPr/>
          </p:nvCxnSpPr>
          <p:spPr>
            <a:xfrm>
              <a:off x="2882717" y="1754118"/>
              <a:ext cx="4783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6" name="Picture 2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0759" y="1048377"/>
              <a:ext cx="1772083" cy="1765621"/>
            </a:xfrm>
            <a:prstGeom prst="rect">
              <a:avLst/>
            </a:prstGeom>
            <a:noFill/>
          </p:spPr>
        </p:pic>
        <p:grpSp>
          <p:nvGrpSpPr>
            <p:cNvPr id="274" name="Group 273"/>
            <p:cNvGrpSpPr/>
            <p:nvPr/>
          </p:nvGrpSpPr>
          <p:grpSpPr>
            <a:xfrm>
              <a:off x="1307945" y="1200328"/>
              <a:ext cx="1384997" cy="1186111"/>
              <a:chOff x="-50698" y="2726137"/>
              <a:chExt cx="3295391" cy="2413599"/>
            </a:xfrm>
            <a:noFill/>
          </p:grpSpPr>
          <p:sp>
            <p:nvSpPr>
              <p:cNvPr id="275" name="Freeform 274"/>
              <p:cNvSpPr/>
              <p:nvPr/>
            </p:nvSpPr>
            <p:spPr>
              <a:xfrm>
                <a:off x="2947329" y="3972057"/>
                <a:ext cx="286718" cy="123987"/>
              </a:xfrm>
              <a:custGeom>
                <a:avLst/>
                <a:gdLst>
                  <a:gd name="connsiteX0" fmla="*/ 0 w 286718"/>
                  <a:gd name="connsiteY0" fmla="*/ 0 h 123987"/>
                  <a:gd name="connsiteX1" fmla="*/ 201478 w 286718"/>
                  <a:gd name="connsiteY1" fmla="*/ 23248 h 123987"/>
                  <a:gd name="connsiteX2" fmla="*/ 170481 w 286718"/>
                  <a:gd name="connsiteY2" fmla="*/ 123987 h 123987"/>
                  <a:gd name="connsiteX3" fmla="*/ 170481 w 286718"/>
                  <a:gd name="connsiteY3" fmla="*/ 123987 h 123987"/>
                  <a:gd name="connsiteX4" fmla="*/ 286718 w 286718"/>
                  <a:gd name="connsiteY4" fmla="*/ 116238 h 123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18" h="123987">
                    <a:moveTo>
                      <a:pt x="0" y="0"/>
                    </a:moveTo>
                    <a:cubicBezTo>
                      <a:pt x="86532" y="1292"/>
                      <a:pt x="173065" y="2584"/>
                      <a:pt x="201478" y="23248"/>
                    </a:cubicBezTo>
                    <a:cubicBezTo>
                      <a:pt x="229892" y="43913"/>
                      <a:pt x="170481" y="123987"/>
                      <a:pt x="170481" y="123987"/>
                    </a:cubicBezTo>
                    <a:lnTo>
                      <a:pt x="170481" y="123987"/>
                    </a:lnTo>
                    <a:lnTo>
                      <a:pt x="286718" y="116238"/>
                    </a:lnTo>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76" name="Group 275"/>
              <p:cNvGrpSpPr/>
              <p:nvPr/>
            </p:nvGrpSpPr>
            <p:grpSpPr>
              <a:xfrm>
                <a:off x="-50698" y="2726137"/>
                <a:ext cx="3295391" cy="2413599"/>
                <a:chOff x="1011416" y="2357666"/>
                <a:chExt cx="3295391" cy="2413599"/>
              </a:xfrm>
              <a:grpFill/>
            </p:grpSpPr>
            <p:pic>
              <p:nvPicPr>
                <p:cNvPr id="277" name="Picture 2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416" y="2357666"/>
                  <a:ext cx="3295391" cy="2413599"/>
                </a:xfrm>
                <a:prstGeom prst="rect">
                  <a:avLst/>
                </a:prstGeom>
                <a:grpFill/>
                <a:ln>
                  <a:noFill/>
                </a:ln>
                <a:effectLst>
                  <a:outerShdw blurRad="292100" dist="139700" dir="2700000" algn="tl" rotWithShape="0">
                    <a:srgbClr val="333333">
                      <a:alpha val="65000"/>
                    </a:srgbClr>
                  </a:outerShdw>
                </a:effectLst>
              </p:spPr>
            </p:pic>
            <p:grpSp>
              <p:nvGrpSpPr>
                <p:cNvPr id="278" name="Group 277"/>
                <p:cNvGrpSpPr/>
                <p:nvPr/>
              </p:nvGrpSpPr>
              <p:grpSpPr>
                <a:xfrm>
                  <a:off x="2209800" y="2630541"/>
                  <a:ext cx="1804790" cy="1706472"/>
                  <a:chOff x="2209800" y="2630541"/>
                  <a:chExt cx="1804790" cy="1706472"/>
                </a:xfrm>
                <a:grpFill/>
              </p:grpSpPr>
              <p:cxnSp>
                <p:nvCxnSpPr>
                  <p:cNvPr id="279" name="Straight Connector 278"/>
                  <p:cNvCxnSpPr/>
                  <p:nvPr/>
                </p:nvCxnSpPr>
                <p:spPr>
                  <a:xfrm>
                    <a:off x="2209800" y="2630541"/>
                    <a:ext cx="218463" cy="1218688"/>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319031" y="3234990"/>
                    <a:ext cx="1044844" cy="49062"/>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H="1">
                    <a:off x="3182318" y="3276600"/>
                    <a:ext cx="180119" cy="100909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3022078" y="2732157"/>
                    <a:ext cx="14590" cy="54444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3303262" y="3570130"/>
                    <a:ext cx="711328" cy="34493"/>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Freeform 283"/>
                  <p:cNvSpPr/>
                  <p:nvPr/>
                </p:nvSpPr>
                <p:spPr>
                  <a:xfrm>
                    <a:off x="3248436" y="3869820"/>
                    <a:ext cx="701913" cy="467193"/>
                  </a:xfrm>
                  <a:custGeom>
                    <a:avLst/>
                    <a:gdLst>
                      <a:gd name="connsiteX0" fmla="*/ 0 w 681926"/>
                      <a:gd name="connsiteY0" fmla="*/ 0 h 410705"/>
                      <a:gd name="connsiteX1" fmla="*/ 185980 w 681926"/>
                      <a:gd name="connsiteY1" fmla="*/ 15498 h 410705"/>
                      <a:gd name="connsiteX2" fmla="*/ 240224 w 681926"/>
                      <a:gd name="connsiteY2" fmla="*/ 30997 h 410705"/>
                      <a:gd name="connsiteX3" fmla="*/ 271221 w 681926"/>
                      <a:gd name="connsiteY3" fmla="*/ 61993 h 410705"/>
                      <a:gd name="connsiteX4" fmla="*/ 286719 w 681926"/>
                      <a:gd name="connsiteY4" fmla="*/ 154983 h 410705"/>
                      <a:gd name="connsiteX5" fmla="*/ 309966 w 681926"/>
                      <a:gd name="connsiteY5" fmla="*/ 178231 h 410705"/>
                      <a:gd name="connsiteX6" fmla="*/ 364211 w 681926"/>
                      <a:gd name="connsiteY6" fmla="*/ 240224 h 410705"/>
                      <a:gd name="connsiteX7" fmla="*/ 387458 w 681926"/>
                      <a:gd name="connsiteY7" fmla="*/ 247973 h 410705"/>
                      <a:gd name="connsiteX8" fmla="*/ 503695 w 681926"/>
                      <a:gd name="connsiteY8" fmla="*/ 224726 h 410705"/>
                      <a:gd name="connsiteX9" fmla="*/ 526943 w 681926"/>
                      <a:gd name="connsiteY9" fmla="*/ 216976 h 410705"/>
                      <a:gd name="connsiteX10" fmla="*/ 550190 w 681926"/>
                      <a:gd name="connsiteY10" fmla="*/ 209227 h 410705"/>
                      <a:gd name="connsiteX11" fmla="*/ 627682 w 681926"/>
                      <a:gd name="connsiteY11" fmla="*/ 216976 h 410705"/>
                      <a:gd name="connsiteX12" fmla="*/ 650929 w 681926"/>
                      <a:gd name="connsiteY12" fmla="*/ 224726 h 410705"/>
                      <a:gd name="connsiteX13" fmla="*/ 681926 w 681926"/>
                      <a:gd name="connsiteY13" fmla="*/ 232475 h 410705"/>
                      <a:gd name="connsiteX14" fmla="*/ 666427 w 681926"/>
                      <a:gd name="connsiteY14" fmla="*/ 371959 h 410705"/>
                      <a:gd name="connsiteX15" fmla="*/ 658678 w 681926"/>
                      <a:gd name="connsiteY15" fmla="*/ 410705 h 4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1926" h="410705">
                        <a:moveTo>
                          <a:pt x="0" y="0"/>
                        </a:moveTo>
                        <a:cubicBezTo>
                          <a:pt x="39211" y="2801"/>
                          <a:pt x="140558" y="9009"/>
                          <a:pt x="185980" y="15498"/>
                        </a:cubicBezTo>
                        <a:cubicBezTo>
                          <a:pt x="203004" y="17930"/>
                          <a:pt x="223667" y="25478"/>
                          <a:pt x="240224" y="30997"/>
                        </a:cubicBezTo>
                        <a:cubicBezTo>
                          <a:pt x="250556" y="41329"/>
                          <a:pt x="265601" y="48505"/>
                          <a:pt x="271221" y="61993"/>
                        </a:cubicBezTo>
                        <a:cubicBezTo>
                          <a:pt x="271795" y="63372"/>
                          <a:pt x="278264" y="140186"/>
                          <a:pt x="286719" y="154983"/>
                        </a:cubicBezTo>
                        <a:cubicBezTo>
                          <a:pt x="292156" y="164498"/>
                          <a:pt x="303238" y="169580"/>
                          <a:pt x="309966" y="178231"/>
                        </a:cubicBezTo>
                        <a:cubicBezTo>
                          <a:pt x="339555" y="216274"/>
                          <a:pt x="328752" y="222495"/>
                          <a:pt x="364211" y="240224"/>
                        </a:cubicBezTo>
                        <a:cubicBezTo>
                          <a:pt x="371517" y="243877"/>
                          <a:pt x="379709" y="245390"/>
                          <a:pt x="387458" y="247973"/>
                        </a:cubicBezTo>
                        <a:cubicBezTo>
                          <a:pt x="473431" y="238421"/>
                          <a:pt x="435014" y="247620"/>
                          <a:pt x="503695" y="224726"/>
                        </a:cubicBezTo>
                        <a:lnTo>
                          <a:pt x="526943" y="216976"/>
                        </a:lnTo>
                        <a:lnTo>
                          <a:pt x="550190" y="209227"/>
                        </a:lnTo>
                        <a:cubicBezTo>
                          <a:pt x="576021" y="211810"/>
                          <a:pt x="602024" y="213029"/>
                          <a:pt x="627682" y="216976"/>
                        </a:cubicBezTo>
                        <a:cubicBezTo>
                          <a:pt x="635755" y="218218"/>
                          <a:pt x="643075" y="222482"/>
                          <a:pt x="650929" y="224726"/>
                        </a:cubicBezTo>
                        <a:cubicBezTo>
                          <a:pt x="661169" y="227652"/>
                          <a:pt x="671594" y="229892"/>
                          <a:pt x="681926" y="232475"/>
                        </a:cubicBezTo>
                        <a:cubicBezTo>
                          <a:pt x="674829" y="317639"/>
                          <a:pt x="678303" y="306647"/>
                          <a:pt x="666427" y="371959"/>
                        </a:cubicBezTo>
                        <a:cubicBezTo>
                          <a:pt x="664071" y="384918"/>
                          <a:pt x="658678" y="410705"/>
                          <a:pt x="658678" y="410705"/>
                        </a:cubicBezTo>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grpSp>
        <p:cxnSp>
          <p:nvCxnSpPr>
            <p:cNvPr id="287" name="Straight Arrow Connector 286"/>
            <p:cNvCxnSpPr/>
            <p:nvPr/>
          </p:nvCxnSpPr>
          <p:spPr>
            <a:xfrm>
              <a:off x="5157205" y="1748306"/>
              <a:ext cx="4783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6403" y="1119875"/>
              <a:ext cx="1705609" cy="1622624"/>
            </a:xfrm>
            <a:prstGeom prst="rect">
              <a:avLst/>
            </a:prstGeom>
            <a:noFill/>
          </p:spPr>
        </p:pic>
      </p:grpSp>
      <p:grpSp>
        <p:nvGrpSpPr>
          <p:cNvPr id="5" name="Group 4"/>
          <p:cNvGrpSpPr/>
          <p:nvPr/>
        </p:nvGrpSpPr>
        <p:grpSpPr>
          <a:xfrm>
            <a:off x="1055448" y="3119848"/>
            <a:ext cx="7061069" cy="1462649"/>
            <a:chOff x="1055448" y="3119848"/>
            <a:chExt cx="7061069" cy="1462649"/>
          </a:xfrm>
        </p:grpSpPr>
        <p:grpSp>
          <p:nvGrpSpPr>
            <p:cNvPr id="3" name="Group 2"/>
            <p:cNvGrpSpPr/>
            <p:nvPr/>
          </p:nvGrpSpPr>
          <p:grpSpPr>
            <a:xfrm>
              <a:off x="1055448" y="4277507"/>
              <a:ext cx="7061069" cy="304990"/>
              <a:chOff x="1055448" y="4016598"/>
              <a:chExt cx="7092339" cy="304990"/>
            </a:xfrm>
          </p:grpSpPr>
          <p:sp>
            <p:nvSpPr>
              <p:cNvPr id="124" name="TextBox 123"/>
              <p:cNvSpPr txBox="1"/>
              <p:nvPr/>
            </p:nvSpPr>
            <p:spPr>
              <a:xfrm>
                <a:off x="1055448" y="4016908"/>
                <a:ext cx="1012170" cy="304680"/>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5" name="TextBox 124"/>
              <p:cNvSpPr txBox="1"/>
              <p:nvPr/>
            </p:nvSpPr>
            <p:spPr>
              <a:xfrm>
                <a:off x="2078737"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6" name="TextBox 125"/>
              <p:cNvSpPr txBox="1"/>
              <p:nvPr/>
            </p:nvSpPr>
            <p:spPr>
              <a:xfrm>
                <a:off x="3090906"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7" name="TextBox 126"/>
              <p:cNvSpPr txBox="1"/>
              <p:nvPr/>
            </p:nvSpPr>
            <p:spPr>
              <a:xfrm>
                <a:off x="4103077"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8" name="TextBox 127"/>
              <p:cNvSpPr txBox="1"/>
              <p:nvPr/>
            </p:nvSpPr>
            <p:spPr>
              <a:xfrm>
                <a:off x="5113261"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9" name="TextBox 128"/>
              <p:cNvSpPr txBox="1"/>
              <p:nvPr/>
            </p:nvSpPr>
            <p:spPr>
              <a:xfrm>
                <a:off x="6125432"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30" name="TextBox 129"/>
              <p:cNvSpPr txBox="1"/>
              <p:nvPr/>
            </p:nvSpPr>
            <p:spPr>
              <a:xfrm>
                <a:off x="7135617"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1" name="Rectangle 120"/>
              <p:cNvSpPr/>
              <p:nvPr/>
            </p:nvSpPr>
            <p:spPr>
              <a:xfrm>
                <a:off x="2817117" y="4098048"/>
                <a:ext cx="212314" cy="144079"/>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00" name="Rectangle 99"/>
              <p:cNvSpPr/>
              <p:nvPr/>
            </p:nvSpPr>
            <p:spPr>
              <a:xfrm>
                <a:off x="1128386" y="4093985"/>
                <a:ext cx="851551" cy="1481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18" name="Rectangle 117"/>
              <p:cNvSpPr/>
              <p:nvPr/>
            </p:nvSpPr>
            <p:spPr>
              <a:xfrm>
                <a:off x="3162595" y="4093985"/>
                <a:ext cx="841683" cy="1415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2" name="Group 101"/>
              <p:cNvGrpSpPr/>
              <p:nvPr/>
            </p:nvGrpSpPr>
            <p:grpSpPr>
              <a:xfrm>
                <a:off x="4161661" y="4093985"/>
                <a:ext cx="853794" cy="144079"/>
                <a:chOff x="838281" y="4033486"/>
                <a:chExt cx="919288" cy="162920"/>
              </a:xfrm>
            </p:grpSpPr>
            <p:sp>
              <p:nvSpPr>
                <p:cNvPr id="114" name="Rectangle 113"/>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16" name="Rectangle 115"/>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03" name="Group 102"/>
              <p:cNvGrpSpPr/>
              <p:nvPr/>
            </p:nvGrpSpPr>
            <p:grpSpPr>
              <a:xfrm>
                <a:off x="5186934" y="4093985"/>
                <a:ext cx="853794" cy="144079"/>
                <a:chOff x="838281" y="4033486"/>
                <a:chExt cx="919288" cy="162920"/>
              </a:xfrm>
            </p:grpSpPr>
            <p:sp>
              <p:nvSpPr>
                <p:cNvPr id="111" name="Rectangle 110"/>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12" name="Rectangle 111"/>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Rectangle 112"/>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10" name="Rectangle 109"/>
              <p:cNvSpPr/>
              <p:nvPr/>
            </p:nvSpPr>
            <p:spPr>
              <a:xfrm>
                <a:off x="6836407" y="4092191"/>
                <a:ext cx="212314" cy="144079"/>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5" name="Group 104"/>
              <p:cNvGrpSpPr/>
              <p:nvPr/>
            </p:nvGrpSpPr>
            <p:grpSpPr>
              <a:xfrm>
                <a:off x="7196186" y="4091497"/>
                <a:ext cx="853794" cy="144079"/>
                <a:chOff x="838281" y="4033486"/>
                <a:chExt cx="919288" cy="162920"/>
              </a:xfrm>
            </p:grpSpPr>
            <p:sp>
              <p:nvSpPr>
                <p:cNvPr id="106" name="Rectangle 105"/>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07" name="Rectangle 106"/>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08" name="Rectangle 107"/>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263" name="Group 262"/>
            <p:cNvGrpSpPr/>
            <p:nvPr/>
          </p:nvGrpSpPr>
          <p:grpSpPr>
            <a:xfrm>
              <a:off x="1055448" y="3338339"/>
              <a:ext cx="7061069" cy="941315"/>
              <a:chOff x="762000" y="3429388"/>
              <a:chExt cx="7636384" cy="901348"/>
            </a:xfrm>
          </p:grpSpPr>
          <p:grpSp>
            <p:nvGrpSpPr>
              <p:cNvPr id="309" name="Group 308"/>
              <p:cNvGrpSpPr/>
              <p:nvPr/>
            </p:nvGrpSpPr>
            <p:grpSpPr>
              <a:xfrm>
                <a:off x="762000" y="3429388"/>
                <a:ext cx="7636384" cy="901348"/>
                <a:chOff x="762000" y="3429388"/>
                <a:chExt cx="7636384" cy="901348"/>
              </a:xfrm>
            </p:grpSpPr>
            <p:grpSp>
              <p:nvGrpSpPr>
                <p:cNvPr id="333" name="Group 332"/>
                <p:cNvGrpSpPr/>
                <p:nvPr/>
              </p:nvGrpSpPr>
              <p:grpSpPr>
                <a:xfrm>
                  <a:off x="762000" y="3930280"/>
                  <a:ext cx="7636384" cy="400456"/>
                  <a:chOff x="129389" y="3965239"/>
                  <a:chExt cx="7636384" cy="400456"/>
                </a:xfrm>
              </p:grpSpPr>
              <p:sp>
                <p:nvSpPr>
                  <p:cNvPr id="335" name="TextBox 334"/>
                  <p:cNvSpPr txBox="1"/>
                  <p:nvPr/>
                </p:nvSpPr>
                <p:spPr>
                  <a:xfrm>
                    <a:off x="129389" y="3965587"/>
                    <a:ext cx="1089812" cy="400108"/>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36" name="TextBox 335"/>
                  <p:cNvSpPr txBox="1"/>
                  <p:nvPr/>
                </p:nvSpPr>
                <p:spPr>
                  <a:xfrm>
                    <a:off x="1231173"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37" name="TextBox 336"/>
                  <p:cNvSpPr txBox="1"/>
                  <p:nvPr/>
                </p:nvSpPr>
                <p:spPr>
                  <a:xfrm>
                    <a:off x="2320985"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38" name="TextBox 337"/>
                  <p:cNvSpPr txBox="1"/>
                  <p:nvPr/>
                </p:nvSpPr>
                <p:spPr>
                  <a:xfrm>
                    <a:off x="3410797"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39" name="TextBox 338"/>
                  <p:cNvSpPr txBox="1"/>
                  <p:nvPr/>
                </p:nvSpPr>
                <p:spPr>
                  <a:xfrm>
                    <a:off x="4498473"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40" name="TextBox 339"/>
                  <p:cNvSpPr txBox="1"/>
                  <p:nvPr/>
                </p:nvSpPr>
                <p:spPr>
                  <a:xfrm>
                    <a:off x="5588285"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41" name="TextBox 340"/>
                  <p:cNvSpPr txBox="1"/>
                  <p:nvPr/>
                </p:nvSpPr>
                <p:spPr>
                  <a:xfrm>
                    <a:off x="6675961"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334" name="Rectangle 333"/>
                <p:cNvSpPr/>
                <p:nvPr/>
              </p:nvSpPr>
              <p:spPr>
                <a:xfrm>
                  <a:off x="959411" y="3429388"/>
                  <a:ext cx="348813" cy="40010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  </a:t>
                  </a:r>
                </a:p>
              </p:txBody>
            </p:sp>
          </p:grpSp>
          <p:grpSp>
            <p:nvGrpSpPr>
              <p:cNvPr id="310" name="Group 309"/>
              <p:cNvGrpSpPr/>
              <p:nvPr/>
            </p:nvGrpSpPr>
            <p:grpSpPr>
              <a:xfrm>
                <a:off x="2313103" y="4038080"/>
                <a:ext cx="588362" cy="162920"/>
                <a:chOff x="1169207" y="4033486"/>
                <a:chExt cx="588362" cy="162920"/>
              </a:xfrm>
            </p:grpSpPr>
            <p:sp>
              <p:nvSpPr>
                <p:cNvPr id="331" name="Rectangle 330"/>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32" name="Rectangle 331"/>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11" name="Rectangle 310"/>
              <p:cNvSpPr/>
              <p:nvPr/>
            </p:nvSpPr>
            <p:spPr>
              <a:xfrm>
                <a:off x="854594" y="4033486"/>
                <a:ext cx="899107" cy="1891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12" name="Group 311"/>
              <p:cNvGrpSpPr/>
              <p:nvPr/>
            </p:nvGrpSpPr>
            <p:grpSpPr>
              <a:xfrm>
                <a:off x="3031804" y="4033486"/>
                <a:ext cx="919288" cy="162920"/>
                <a:chOff x="838281" y="4033486"/>
                <a:chExt cx="919288" cy="162920"/>
              </a:xfrm>
            </p:grpSpPr>
            <p:sp>
              <p:nvSpPr>
                <p:cNvPr id="328" name="Rectangle 327"/>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29" name="Rectangle 328"/>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30" name="Rectangle 329"/>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13" name="Group 312"/>
              <p:cNvGrpSpPr/>
              <p:nvPr/>
            </p:nvGrpSpPr>
            <p:grpSpPr>
              <a:xfrm>
                <a:off x="4120548" y="4033486"/>
                <a:ext cx="919288" cy="162920"/>
                <a:chOff x="838281" y="4033486"/>
                <a:chExt cx="919288" cy="162920"/>
              </a:xfrm>
            </p:grpSpPr>
            <p:sp>
              <p:nvSpPr>
                <p:cNvPr id="325" name="Rectangle 324"/>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26" name="Rectangle 325"/>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27" name="Rectangle 326"/>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14" name="Group 313"/>
              <p:cNvGrpSpPr/>
              <p:nvPr/>
            </p:nvGrpSpPr>
            <p:grpSpPr>
              <a:xfrm>
                <a:off x="5224468" y="4033486"/>
                <a:ext cx="919288" cy="162920"/>
                <a:chOff x="838281" y="4033486"/>
                <a:chExt cx="919288" cy="162920"/>
              </a:xfrm>
            </p:grpSpPr>
            <p:sp>
              <p:nvSpPr>
                <p:cNvPr id="322" name="Rectangle 321"/>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23" name="Rectangle 322"/>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24" name="Rectangle 323"/>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15" name="Group 314"/>
              <p:cNvGrpSpPr/>
              <p:nvPr/>
            </p:nvGrpSpPr>
            <p:grpSpPr>
              <a:xfrm>
                <a:off x="6640708" y="4031457"/>
                <a:ext cx="588362" cy="162920"/>
                <a:chOff x="1169207" y="4033486"/>
                <a:chExt cx="588362" cy="162920"/>
              </a:xfrm>
            </p:grpSpPr>
            <p:sp>
              <p:nvSpPr>
                <p:cNvPr id="320" name="Rectangle 319"/>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21" name="Rectangle 320"/>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16" name="Group 315"/>
              <p:cNvGrpSpPr/>
              <p:nvPr/>
            </p:nvGrpSpPr>
            <p:grpSpPr>
              <a:xfrm>
                <a:off x="7387848" y="4030672"/>
                <a:ext cx="919288" cy="162920"/>
                <a:chOff x="838281" y="4033486"/>
                <a:chExt cx="919288" cy="162920"/>
              </a:xfrm>
            </p:grpSpPr>
            <p:sp>
              <p:nvSpPr>
                <p:cNvPr id="317" name="Rectangle 316"/>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18" name="Rectangle 317"/>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19" name="Rectangle 318"/>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342" name="TextBox 341"/>
            <p:cNvSpPr txBox="1"/>
            <p:nvPr/>
          </p:nvSpPr>
          <p:spPr>
            <a:xfrm>
              <a:off x="7439114" y="3126555"/>
              <a:ext cx="30936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                             </a:t>
              </a:r>
            </a:p>
          </p:txBody>
        </p:sp>
        <p:sp>
          <p:nvSpPr>
            <p:cNvPr id="343" name="Rectangle 342"/>
            <p:cNvSpPr/>
            <p:nvPr/>
          </p:nvSpPr>
          <p:spPr>
            <a:xfrm>
              <a:off x="1273923" y="3126555"/>
              <a:ext cx="611321"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 </a:t>
              </a:r>
            </a:p>
          </p:txBody>
        </p:sp>
        <p:grpSp>
          <p:nvGrpSpPr>
            <p:cNvPr id="344" name="Group 343"/>
            <p:cNvGrpSpPr/>
            <p:nvPr/>
          </p:nvGrpSpPr>
          <p:grpSpPr>
            <a:xfrm>
              <a:off x="1055448" y="3478292"/>
              <a:ext cx="7061069" cy="393494"/>
              <a:chOff x="1551989" y="4042787"/>
              <a:chExt cx="5727288" cy="308038"/>
            </a:xfrm>
          </p:grpSpPr>
          <p:grpSp>
            <p:nvGrpSpPr>
              <p:cNvPr id="345" name="Group 344"/>
              <p:cNvGrpSpPr/>
              <p:nvPr/>
            </p:nvGrpSpPr>
            <p:grpSpPr>
              <a:xfrm>
                <a:off x="1551989" y="4042787"/>
                <a:ext cx="5727288" cy="308038"/>
                <a:chOff x="129389" y="3965239"/>
                <a:chExt cx="7636384" cy="410717"/>
              </a:xfrm>
            </p:grpSpPr>
            <p:sp>
              <p:nvSpPr>
                <p:cNvPr id="375" name="TextBox 374"/>
                <p:cNvSpPr txBox="1"/>
                <p:nvPr/>
              </p:nvSpPr>
              <p:spPr>
                <a:xfrm>
                  <a:off x="129389" y="3965587"/>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6" name="TextBox 375"/>
                <p:cNvSpPr txBox="1"/>
                <p:nvPr/>
              </p:nvSpPr>
              <p:spPr>
                <a:xfrm>
                  <a:off x="1231173"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7" name="TextBox 376"/>
                <p:cNvSpPr txBox="1"/>
                <p:nvPr/>
              </p:nvSpPr>
              <p:spPr>
                <a:xfrm>
                  <a:off x="2320985"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8" name="TextBox 377"/>
                <p:cNvSpPr txBox="1"/>
                <p:nvPr/>
              </p:nvSpPr>
              <p:spPr>
                <a:xfrm>
                  <a:off x="3410797"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9" name="TextBox 378"/>
                <p:cNvSpPr txBox="1"/>
                <p:nvPr/>
              </p:nvSpPr>
              <p:spPr>
                <a:xfrm>
                  <a:off x="4498473"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0" name="TextBox 379"/>
                <p:cNvSpPr txBox="1"/>
                <p:nvPr/>
              </p:nvSpPr>
              <p:spPr>
                <a:xfrm>
                  <a:off x="5588285"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1" name="TextBox 380"/>
                <p:cNvSpPr txBox="1"/>
                <p:nvPr/>
              </p:nvSpPr>
              <p:spPr>
                <a:xfrm>
                  <a:off x="6675961"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346" name="Group 345"/>
              <p:cNvGrpSpPr/>
              <p:nvPr/>
            </p:nvGrpSpPr>
            <p:grpSpPr>
              <a:xfrm>
                <a:off x="1621435" y="4118081"/>
                <a:ext cx="5589406" cy="127746"/>
                <a:chOff x="1621435" y="4118081"/>
                <a:chExt cx="5589406" cy="127746"/>
              </a:xfrm>
            </p:grpSpPr>
            <p:grpSp>
              <p:nvGrpSpPr>
                <p:cNvPr id="347" name="Group 346"/>
                <p:cNvGrpSpPr/>
                <p:nvPr/>
              </p:nvGrpSpPr>
              <p:grpSpPr>
                <a:xfrm>
                  <a:off x="2467122" y="4123637"/>
                  <a:ext cx="689466" cy="122190"/>
                  <a:chOff x="838281" y="4033486"/>
                  <a:chExt cx="919288" cy="162920"/>
                </a:xfrm>
              </p:grpSpPr>
              <p:sp>
                <p:nvSpPr>
                  <p:cNvPr id="372" name="Rectangle 371"/>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3" name="Rectangle 372"/>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4" name="Rectangle 373"/>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48" name="Group 347"/>
                <p:cNvGrpSpPr/>
                <p:nvPr/>
              </p:nvGrpSpPr>
              <p:grpSpPr>
                <a:xfrm>
                  <a:off x="1621435" y="4120191"/>
                  <a:ext cx="689466" cy="122190"/>
                  <a:chOff x="838281" y="4033486"/>
                  <a:chExt cx="919288" cy="162920"/>
                </a:xfrm>
              </p:grpSpPr>
              <p:sp>
                <p:nvSpPr>
                  <p:cNvPr id="369" name="Rectangle 368"/>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0" name="Rectangle 369"/>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1" name="Rectangle 370"/>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49" name="Group 348"/>
                <p:cNvGrpSpPr/>
                <p:nvPr/>
              </p:nvGrpSpPr>
              <p:grpSpPr>
                <a:xfrm>
                  <a:off x="3254342" y="4120191"/>
                  <a:ext cx="689466" cy="122190"/>
                  <a:chOff x="838281" y="4033486"/>
                  <a:chExt cx="919288" cy="162920"/>
                </a:xfrm>
              </p:grpSpPr>
              <p:sp>
                <p:nvSpPr>
                  <p:cNvPr id="366" name="Rectangle 365"/>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7" name="Rectangle 366"/>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8" name="Rectangle 367"/>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50" name="Group 349"/>
                <p:cNvGrpSpPr/>
                <p:nvPr/>
              </p:nvGrpSpPr>
              <p:grpSpPr>
                <a:xfrm>
                  <a:off x="4070900" y="4120191"/>
                  <a:ext cx="689466" cy="122190"/>
                  <a:chOff x="838281" y="4033486"/>
                  <a:chExt cx="919288" cy="162920"/>
                </a:xfrm>
              </p:grpSpPr>
              <p:sp>
                <p:nvSpPr>
                  <p:cNvPr id="363" name="Rectangle 362"/>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4" name="Rectangle 363"/>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5" name="Rectangle 364"/>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51" name="Group 350"/>
                <p:cNvGrpSpPr/>
                <p:nvPr/>
              </p:nvGrpSpPr>
              <p:grpSpPr>
                <a:xfrm>
                  <a:off x="4898840" y="4120191"/>
                  <a:ext cx="689466" cy="122190"/>
                  <a:chOff x="838281" y="4033486"/>
                  <a:chExt cx="919288" cy="162920"/>
                </a:xfrm>
              </p:grpSpPr>
              <p:sp>
                <p:nvSpPr>
                  <p:cNvPr id="360" name="Rectangle 359"/>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1" name="Rectangle 360"/>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2" name="Rectangle 361"/>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52" name="Group 351"/>
                <p:cNvGrpSpPr/>
                <p:nvPr/>
              </p:nvGrpSpPr>
              <p:grpSpPr>
                <a:xfrm>
                  <a:off x="5712826" y="4118670"/>
                  <a:ext cx="689466" cy="122190"/>
                  <a:chOff x="838281" y="4033486"/>
                  <a:chExt cx="919288" cy="162920"/>
                </a:xfrm>
              </p:grpSpPr>
              <p:sp>
                <p:nvSpPr>
                  <p:cNvPr id="357" name="Rectangle 356"/>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58" name="Rectangle 357"/>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59" name="Rectangle 358"/>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53" name="Group 352"/>
                <p:cNvGrpSpPr/>
                <p:nvPr/>
              </p:nvGrpSpPr>
              <p:grpSpPr>
                <a:xfrm>
                  <a:off x="6521375" y="4118081"/>
                  <a:ext cx="689466" cy="122190"/>
                  <a:chOff x="838281" y="4033486"/>
                  <a:chExt cx="919288" cy="162920"/>
                </a:xfrm>
              </p:grpSpPr>
              <p:sp>
                <p:nvSpPr>
                  <p:cNvPr id="354" name="Rectangle 353"/>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55" name="Rectangle 354"/>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56" name="Rectangle 355"/>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sp>
          <p:nvSpPr>
            <p:cNvPr id="382" name="Rectangle 381"/>
            <p:cNvSpPr/>
            <p:nvPr/>
          </p:nvSpPr>
          <p:spPr>
            <a:xfrm>
              <a:off x="2377419" y="3119848"/>
              <a:ext cx="457176"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NT</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3" name="Rectangle 382"/>
            <p:cNvSpPr/>
            <p:nvPr/>
          </p:nvSpPr>
          <p:spPr>
            <a:xfrm>
              <a:off x="3399667" y="3126555"/>
              <a:ext cx="364202"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4" name="Rectangle 383"/>
            <p:cNvSpPr/>
            <p:nvPr/>
          </p:nvSpPr>
          <p:spPr>
            <a:xfrm>
              <a:off x="4242948" y="3126555"/>
              <a:ext cx="662361"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NSW</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5" name="Rectangle 384"/>
            <p:cNvSpPr/>
            <p:nvPr/>
          </p:nvSpPr>
          <p:spPr>
            <a:xfrm>
              <a:off x="5432942" y="3119848"/>
              <a:ext cx="320922"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6" name="Rectangle 385"/>
            <p:cNvSpPr/>
            <p:nvPr/>
          </p:nvSpPr>
          <p:spPr>
            <a:xfrm>
              <a:off x="6355163" y="3126555"/>
              <a:ext cx="503536"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 </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581987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9700" y="145684"/>
            <a:ext cx="6172200" cy="857250"/>
          </a:xfrm>
        </p:spPr>
        <p:txBody>
          <a:bodyPr/>
          <a:lstStyle/>
          <a:p>
            <a:pPr algn="l"/>
            <a:r>
              <a:rPr lang="en-SG" b="1" dirty="0"/>
              <a:t>Example (Map Colouring)...</a:t>
            </a:r>
          </a:p>
        </p:txBody>
      </p:sp>
      <p:grpSp>
        <p:nvGrpSpPr>
          <p:cNvPr id="308" name="Group 307"/>
          <p:cNvGrpSpPr/>
          <p:nvPr/>
        </p:nvGrpSpPr>
        <p:grpSpPr>
          <a:xfrm>
            <a:off x="1177925" y="1287779"/>
            <a:ext cx="6389673" cy="1247319"/>
            <a:chOff x="548268" y="4096410"/>
            <a:chExt cx="7767125" cy="1215232"/>
          </a:xfrm>
        </p:grpSpPr>
        <p:grpSp>
          <p:nvGrpSpPr>
            <p:cNvPr id="290" name="Group 289"/>
            <p:cNvGrpSpPr/>
            <p:nvPr/>
          </p:nvGrpSpPr>
          <p:grpSpPr>
            <a:xfrm>
              <a:off x="548268" y="4109171"/>
              <a:ext cx="5504638" cy="1178076"/>
              <a:chOff x="1020271" y="1447800"/>
              <a:chExt cx="7773511" cy="1601324"/>
            </a:xfrm>
          </p:grpSpPr>
          <p:cxnSp>
            <p:nvCxnSpPr>
              <p:cNvPr id="291" name="Straight Arrow Connector 290"/>
              <p:cNvCxnSpPr/>
              <p:nvPr/>
            </p:nvCxnSpPr>
            <p:spPr>
              <a:xfrm>
                <a:off x="3034619" y="2087869"/>
                <a:ext cx="60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2" name="Picture 2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2042" y="1447800"/>
                <a:ext cx="2258254" cy="1601324"/>
              </a:xfrm>
              <a:prstGeom prst="rect">
                <a:avLst/>
              </a:prstGeom>
            </p:spPr>
          </p:pic>
          <p:grpSp>
            <p:nvGrpSpPr>
              <p:cNvPr id="293" name="Group 292"/>
              <p:cNvGrpSpPr/>
              <p:nvPr/>
            </p:nvGrpSpPr>
            <p:grpSpPr>
              <a:xfrm>
                <a:off x="1020271" y="1547475"/>
                <a:ext cx="1764971" cy="1075739"/>
                <a:chOff x="-50698" y="2726137"/>
                <a:chExt cx="3295391" cy="2413599"/>
              </a:xfrm>
            </p:grpSpPr>
            <p:sp>
              <p:nvSpPr>
                <p:cNvPr id="296" name="Freeform 295"/>
                <p:cNvSpPr/>
                <p:nvPr/>
              </p:nvSpPr>
              <p:spPr>
                <a:xfrm>
                  <a:off x="2947329" y="3972057"/>
                  <a:ext cx="286718" cy="123987"/>
                </a:xfrm>
                <a:custGeom>
                  <a:avLst/>
                  <a:gdLst>
                    <a:gd name="connsiteX0" fmla="*/ 0 w 286718"/>
                    <a:gd name="connsiteY0" fmla="*/ 0 h 123987"/>
                    <a:gd name="connsiteX1" fmla="*/ 201478 w 286718"/>
                    <a:gd name="connsiteY1" fmla="*/ 23248 h 123987"/>
                    <a:gd name="connsiteX2" fmla="*/ 170481 w 286718"/>
                    <a:gd name="connsiteY2" fmla="*/ 123987 h 123987"/>
                    <a:gd name="connsiteX3" fmla="*/ 170481 w 286718"/>
                    <a:gd name="connsiteY3" fmla="*/ 123987 h 123987"/>
                    <a:gd name="connsiteX4" fmla="*/ 286718 w 286718"/>
                    <a:gd name="connsiteY4" fmla="*/ 116238 h 123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18" h="123987">
                      <a:moveTo>
                        <a:pt x="0" y="0"/>
                      </a:moveTo>
                      <a:cubicBezTo>
                        <a:pt x="86532" y="1292"/>
                        <a:pt x="173065" y="2584"/>
                        <a:pt x="201478" y="23248"/>
                      </a:cubicBezTo>
                      <a:cubicBezTo>
                        <a:pt x="229892" y="43913"/>
                        <a:pt x="170481" y="123987"/>
                        <a:pt x="170481" y="123987"/>
                      </a:cubicBezTo>
                      <a:lnTo>
                        <a:pt x="170481" y="123987"/>
                      </a:lnTo>
                      <a:lnTo>
                        <a:pt x="286718" y="116238"/>
                      </a:ln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97" name="Group 296"/>
                <p:cNvGrpSpPr/>
                <p:nvPr/>
              </p:nvGrpSpPr>
              <p:grpSpPr>
                <a:xfrm>
                  <a:off x="-50698" y="2726137"/>
                  <a:ext cx="3295391" cy="2413599"/>
                  <a:chOff x="1011416" y="2357666"/>
                  <a:chExt cx="3295391" cy="2413599"/>
                </a:xfrm>
              </p:grpSpPr>
              <p:pic>
                <p:nvPicPr>
                  <p:cNvPr id="298" name="Picture 2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416" y="2357666"/>
                    <a:ext cx="3295391" cy="2413599"/>
                  </a:xfrm>
                  <a:prstGeom prst="rect">
                    <a:avLst/>
                  </a:prstGeom>
                  <a:ln>
                    <a:noFill/>
                  </a:ln>
                  <a:effectLst>
                    <a:outerShdw blurRad="292100" dist="139700" dir="2700000" algn="tl" rotWithShape="0">
                      <a:srgbClr val="333333">
                        <a:alpha val="65000"/>
                      </a:srgbClr>
                    </a:outerShdw>
                  </a:effectLst>
                </p:spPr>
              </p:pic>
              <p:grpSp>
                <p:nvGrpSpPr>
                  <p:cNvPr id="299" name="Group 298"/>
                  <p:cNvGrpSpPr/>
                  <p:nvPr/>
                </p:nvGrpSpPr>
                <p:grpSpPr>
                  <a:xfrm>
                    <a:off x="2209800" y="2630541"/>
                    <a:ext cx="1804790" cy="1706472"/>
                    <a:chOff x="2209800" y="2630541"/>
                    <a:chExt cx="1804790" cy="1706472"/>
                  </a:xfrm>
                </p:grpSpPr>
                <p:cxnSp>
                  <p:nvCxnSpPr>
                    <p:cNvPr id="300" name="Straight Connector 299"/>
                    <p:cNvCxnSpPr/>
                    <p:nvPr/>
                  </p:nvCxnSpPr>
                  <p:spPr>
                    <a:xfrm>
                      <a:off x="2209800" y="2630541"/>
                      <a:ext cx="218463" cy="1218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2319031" y="3234990"/>
                      <a:ext cx="1044844" cy="49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H="1">
                      <a:off x="3182318" y="3276600"/>
                      <a:ext cx="180119" cy="1009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flipH="1">
                      <a:off x="3022078" y="2732157"/>
                      <a:ext cx="14590" cy="54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3303262" y="3570130"/>
                      <a:ext cx="711328" cy="34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5" name="Freeform 304"/>
                    <p:cNvSpPr/>
                    <p:nvPr/>
                  </p:nvSpPr>
                  <p:spPr>
                    <a:xfrm>
                      <a:off x="3248436" y="3869820"/>
                      <a:ext cx="701913" cy="467193"/>
                    </a:xfrm>
                    <a:custGeom>
                      <a:avLst/>
                      <a:gdLst>
                        <a:gd name="connsiteX0" fmla="*/ 0 w 681926"/>
                        <a:gd name="connsiteY0" fmla="*/ 0 h 410705"/>
                        <a:gd name="connsiteX1" fmla="*/ 185980 w 681926"/>
                        <a:gd name="connsiteY1" fmla="*/ 15498 h 410705"/>
                        <a:gd name="connsiteX2" fmla="*/ 240224 w 681926"/>
                        <a:gd name="connsiteY2" fmla="*/ 30997 h 410705"/>
                        <a:gd name="connsiteX3" fmla="*/ 271221 w 681926"/>
                        <a:gd name="connsiteY3" fmla="*/ 61993 h 410705"/>
                        <a:gd name="connsiteX4" fmla="*/ 286719 w 681926"/>
                        <a:gd name="connsiteY4" fmla="*/ 154983 h 410705"/>
                        <a:gd name="connsiteX5" fmla="*/ 309966 w 681926"/>
                        <a:gd name="connsiteY5" fmla="*/ 178231 h 410705"/>
                        <a:gd name="connsiteX6" fmla="*/ 364211 w 681926"/>
                        <a:gd name="connsiteY6" fmla="*/ 240224 h 410705"/>
                        <a:gd name="connsiteX7" fmla="*/ 387458 w 681926"/>
                        <a:gd name="connsiteY7" fmla="*/ 247973 h 410705"/>
                        <a:gd name="connsiteX8" fmla="*/ 503695 w 681926"/>
                        <a:gd name="connsiteY8" fmla="*/ 224726 h 410705"/>
                        <a:gd name="connsiteX9" fmla="*/ 526943 w 681926"/>
                        <a:gd name="connsiteY9" fmla="*/ 216976 h 410705"/>
                        <a:gd name="connsiteX10" fmla="*/ 550190 w 681926"/>
                        <a:gd name="connsiteY10" fmla="*/ 209227 h 410705"/>
                        <a:gd name="connsiteX11" fmla="*/ 627682 w 681926"/>
                        <a:gd name="connsiteY11" fmla="*/ 216976 h 410705"/>
                        <a:gd name="connsiteX12" fmla="*/ 650929 w 681926"/>
                        <a:gd name="connsiteY12" fmla="*/ 224726 h 410705"/>
                        <a:gd name="connsiteX13" fmla="*/ 681926 w 681926"/>
                        <a:gd name="connsiteY13" fmla="*/ 232475 h 410705"/>
                        <a:gd name="connsiteX14" fmla="*/ 666427 w 681926"/>
                        <a:gd name="connsiteY14" fmla="*/ 371959 h 410705"/>
                        <a:gd name="connsiteX15" fmla="*/ 658678 w 681926"/>
                        <a:gd name="connsiteY15" fmla="*/ 410705 h 4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1926" h="410705">
                          <a:moveTo>
                            <a:pt x="0" y="0"/>
                          </a:moveTo>
                          <a:cubicBezTo>
                            <a:pt x="39211" y="2801"/>
                            <a:pt x="140558" y="9009"/>
                            <a:pt x="185980" y="15498"/>
                          </a:cubicBezTo>
                          <a:cubicBezTo>
                            <a:pt x="203004" y="17930"/>
                            <a:pt x="223667" y="25478"/>
                            <a:pt x="240224" y="30997"/>
                          </a:cubicBezTo>
                          <a:cubicBezTo>
                            <a:pt x="250556" y="41329"/>
                            <a:pt x="265601" y="48505"/>
                            <a:pt x="271221" y="61993"/>
                          </a:cubicBezTo>
                          <a:cubicBezTo>
                            <a:pt x="271795" y="63372"/>
                            <a:pt x="278264" y="140186"/>
                            <a:pt x="286719" y="154983"/>
                          </a:cubicBezTo>
                          <a:cubicBezTo>
                            <a:pt x="292156" y="164498"/>
                            <a:pt x="303238" y="169580"/>
                            <a:pt x="309966" y="178231"/>
                          </a:cubicBezTo>
                          <a:cubicBezTo>
                            <a:pt x="339555" y="216274"/>
                            <a:pt x="328752" y="222495"/>
                            <a:pt x="364211" y="240224"/>
                          </a:cubicBezTo>
                          <a:cubicBezTo>
                            <a:pt x="371517" y="243877"/>
                            <a:pt x="379709" y="245390"/>
                            <a:pt x="387458" y="247973"/>
                          </a:cubicBezTo>
                          <a:cubicBezTo>
                            <a:pt x="473431" y="238421"/>
                            <a:pt x="435014" y="247620"/>
                            <a:pt x="503695" y="224726"/>
                          </a:cubicBezTo>
                          <a:lnTo>
                            <a:pt x="526943" y="216976"/>
                          </a:lnTo>
                          <a:lnTo>
                            <a:pt x="550190" y="209227"/>
                          </a:lnTo>
                          <a:cubicBezTo>
                            <a:pt x="576021" y="211810"/>
                            <a:pt x="602024" y="213029"/>
                            <a:pt x="627682" y="216976"/>
                          </a:cubicBezTo>
                          <a:cubicBezTo>
                            <a:pt x="635755" y="218218"/>
                            <a:pt x="643075" y="222482"/>
                            <a:pt x="650929" y="224726"/>
                          </a:cubicBezTo>
                          <a:cubicBezTo>
                            <a:pt x="661169" y="227652"/>
                            <a:pt x="671594" y="229892"/>
                            <a:pt x="681926" y="232475"/>
                          </a:cubicBezTo>
                          <a:cubicBezTo>
                            <a:pt x="674829" y="317639"/>
                            <a:pt x="678303" y="306647"/>
                            <a:pt x="666427" y="371959"/>
                          </a:cubicBezTo>
                          <a:cubicBezTo>
                            <a:pt x="664071" y="384918"/>
                            <a:pt x="658678" y="410705"/>
                            <a:pt x="658678" y="410705"/>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grpSp>
          <p:cxnSp>
            <p:nvCxnSpPr>
              <p:cNvPr id="294" name="Straight Arrow Connector 293"/>
              <p:cNvCxnSpPr/>
              <p:nvPr/>
            </p:nvCxnSpPr>
            <p:spPr>
              <a:xfrm>
                <a:off x="5933112" y="2082598"/>
                <a:ext cx="60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5" name="Picture 2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0239" y="1518325"/>
                <a:ext cx="2173543" cy="1471633"/>
              </a:xfrm>
              <a:prstGeom prst="rect">
                <a:avLst/>
              </a:prstGeom>
            </p:spPr>
          </p:pic>
        </p:grpSp>
        <p:cxnSp>
          <p:nvCxnSpPr>
            <p:cNvPr id="306" name="Straight Arrow Connector 305"/>
            <p:cNvCxnSpPr/>
            <p:nvPr/>
          </p:nvCxnSpPr>
          <p:spPr>
            <a:xfrm>
              <a:off x="6183218" y="4585995"/>
              <a:ext cx="4316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7" name="Picture 3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5205" y="4096410"/>
              <a:ext cx="1570188" cy="1215232"/>
            </a:xfrm>
            <a:prstGeom prst="rect">
              <a:avLst/>
            </a:prstGeom>
          </p:spPr>
        </p:pic>
      </p:grpSp>
      <p:grpSp>
        <p:nvGrpSpPr>
          <p:cNvPr id="264" name="Group 263"/>
          <p:cNvGrpSpPr/>
          <p:nvPr/>
        </p:nvGrpSpPr>
        <p:grpSpPr>
          <a:xfrm>
            <a:off x="908449" y="3985597"/>
            <a:ext cx="7062245" cy="357132"/>
            <a:chOff x="129389" y="3965233"/>
            <a:chExt cx="7636384" cy="535002"/>
          </a:xfrm>
        </p:grpSpPr>
        <p:sp>
          <p:nvSpPr>
            <p:cNvPr id="266" name="TextBox 265"/>
            <p:cNvSpPr txBox="1"/>
            <p:nvPr/>
          </p:nvSpPr>
          <p:spPr>
            <a:xfrm>
              <a:off x="129389" y="3965587"/>
              <a:ext cx="1089811" cy="534648"/>
            </a:xfrm>
            <a:prstGeom prst="rect">
              <a:avLst/>
            </a:prstGeom>
            <a:noFill/>
            <a:ln w="38100">
              <a:solidFill>
                <a:schemeClr val="tx1"/>
              </a:solidFill>
            </a:ln>
          </p:spPr>
          <p:txBody>
            <a:bodyPr wrap="non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67" name="TextBox 266"/>
            <p:cNvSpPr txBox="1"/>
            <p:nvPr/>
          </p:nvSpPr>
          <p:spPr>
            <a:xfrm>
              <a:off x="1231173" y="3965235"/>
              <a:ext cx="1089811" cy="534648"/>
            </a:xfrm>
            <a:prstGeom prst="rect">
              <a:avLst/>
            </a:prstGeom>
            <a:noFill/>
            <a:ln w="38100">
              <a:solidFill>
                <a:schemeClr val="tx1"/>
              </a:solidFill>
            </a:ln>
          </p:spPr>
          <p:txBody>
            <a:bodyPr wrap="non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68" name="TextBox 267"/>
            <p:cNvSpPr txBox="1"/>
            <p:nvPr/>
          </p:nvSpPr>
          <p:spPr>
            <a:xfrm>
              <a:off x="2320985" y="3965233"/>
              <a:ext cx="1089811" cy="534648"/>
            </a:xfrm>
            <a:prstGeom prst="rect">
              <a:avLst/>
            </a:prstGeom>
            <a:noFill/>
            <a:ln w="38100">
              <a:solidFill>
                <a:schemeClr val="tx1"/>
              </a:solidFill>
            </a:ln>
          </p:spPr>
          <p:txBody>
            <a:bodyPr wrap="non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69" name="TextBox 268"/>
            <p:cNvSpPr txBox="1"/>
            <p:nvPr/>
          </p:nvSpPr>
          <p:spPr>
            <a:xfrm>
              <a:off x="3410798" y="3965245"/>
              <a:ext cx="1089811" cy="534648"/>
            </a:xfrm>
            <a:prstGeom prst="rect">
              <a:avLst/>
            </a:prstGeom>
            <a:noFill/>
            <a:ln w="38100">
              <a:solidFill>
                <a:schemeClr val="tx1"/>
              </a:solidFill>
            </a:ln>
          </p:spPr>
          <p:txBody>
            <a:bodyPr wrap="non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70" name="TextBox 269"/>
            <p:cNvSpPr txBox="1"/>
            <p:nvPr/>
          </p:nvSpPr>
          <p:spPr>
            <a:xfrm>
              <a:off x="4498473" y="3965245"/>
              <a:ext cx="1089811" cy="534648"/>
            </a:xfrm>
            <a:prstGeom prst="rect">
              <a:avLst/>
            </a:prstGeom>
            <a:noFill/>
            <a:ln w="38100">
              <a:solidFill>
                <a:schemeClr val="tx1"/>
              </a:solidFill>
            </a:ln>
          </p:spPr>
          <p:txBody>
            <a:bodyPr wrap="non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71" name="TextBox 270"/>
            <p:cNvSpPr txBox="1"/>
            <p:nvPr/>
          </p:nvSpPr>
          <p:spPr>
            <a:xfrm>
              <a:off x="5588285" y="3965245"/>
              <a:ext cx="1089811" cy="534648"/>
            </a:xfrm>
            <a:prstGeom prst="rect">
              <a:avLst/>
            </a:prstGeom>
            <a:noFill/>
            <a:ln w="38100">
              <a:solidFill>
                <a:schemeClr val="tx1"/>
              </a:solidFill>
            </a:ln>
          </p:spPr>
          <p:txBody>
            <a:bodyPr wrap="non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272" name="TextBox 271"/>
            <p:cNvSpPr txBox="1"/>
            <p:nvPr/>
          </p:nvSpPr>
          <p:spPr>
            <a:xfrm>
              <a:off x="6675962" y="3965245"/>
              <a:ext cx="1089811" cy="534648"/>
            </a:xfrm>
            <a:prstGeom prst="rect">
              <a:avLst/>
            </a:prstGeom>
            <a:noFill/>
            <a:ln w="38100">
              <a:solidFill>
                <a:schemeClr val="tx1"/>
              </a:solidFill>
            </a:ln>
          </p:spPr>
          <p:txBody>
            <a:bodyPr wrap="non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62" name="Rectangle 261"/>
          <p:cNvSpPr/>
          <p:nvPr/>
        </p:nvSpPr>
        <p:spPr>
          <a:xfrm>
            <a:off x="2652314" y="4083937"/>
            <a:ext cx="234745" cy="150844"/>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257" name="Rectangle 256"/>
          <p:cNvSpPr/>
          <p:nvPr/>
        </p:nvSpPr>
        <p:spPr>
          <a:xfrm>
            <a:off x="994081" y="4081004"/>
            <a:ext cx="838681" cy="1537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255" name="Rectangle 254"/>
          <p:cNvSpPr/>
          <p:nvPr/>
        </p:nvSpPr>
        <p:spPr>
          <a:xfrm>
            <a:off x="3017474" y="4083936"/>
            <a:ext cx="827981" cy="15084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251" name="Rectangle 250"/>
          <p:cNvSpPr/>
          <p:nvPr/>
        </p:nvSpPr>
        <p:spPr>
          <a:xfrm>
            <a:off x="4001641" y="4081004"/>
            <a:ext cx="211413" cy="15377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250" name="Rectangle 249"/>
          <p:cNvSpPr/>
          <p:nvPr/>
        </p:nvSpPr>
        <p:spPr>
          <a:xfrm>
            <a:off x="5033223" y="4081004"/>
            <a:ext cx="852356" cy="153778"/>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41" name="Group 240"/>
          <p:cNvGrpSpPr/>
          <p:nvPr/>
        </p:nvGrpSpPr>
        <p:grpSpPr>
          <a:xfrm>
            <a:off x="7023290" y="4076870"/>
            <a:ext cx="850030" cy="163291"/>
            <a:chOff x="838281" y="4033486"/>
            <a:chExt cx="919288" cy="162920"/>
          </a:xfrm>
        </p:grpSpPr>
        <p:sp>
          <p:nvSpPr>
            <p:cNvPr id="242" name="Rectangle 241"/>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243" name="Rectangle 242"/>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244" name="Rectangle 243"/>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261" name="Group 260"/>
          <p:cNvGrpSpPr/>
          <p:nvPr/>
        </p:nvGrpSpPr>
        <p:grpSpPr>
          <a:xfrm>
            <a:off x="909626" y="2511372"/>
            <a:ext cx="7061069" cy="1462649"/>
            <a:chOff x="1055448" y="3119848"/>
            <a:chExt cx="7061069" cy="1462649"/>
          </a:xfrm>
        </p:grpSpPr>
        <p:grpSp>
          <p:nvGrpSpPr>
            <p:cNvPr id="263" name="Group 262"/>
            <p:cNvGrpSpPr/>
            <p:nvPr/>
          </p:nvGrpSpPr>
          <p:grpSpPr>
            <a:xfrm>
              <a:off x="1055448" y="4277507"/>
              <a:ext cx="7061069" cy="304990"/>
              <a:chOff x="1055448" y="4016598"/>
              <a:chExt cx="7092339" cy="304990"/>
            </a:xfrm>
          </p:grpSpPr>
          <p:sp>
            <p:nvSpPr>
              <p:cNvPr id="388" name="TextBox 387"/>
              <p:cNvSpPr txBox="1"/>
              <p:nvPr/>
            </p:nvSpPr>
            <p:spPr>
              <a:xfrm>
                <a:off x="1055448" y="4016908"/>
                <a:ext cx="1012170" cy="304680"/>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89" name="TextBox 388"/>
              <p:cNvSpPr txBox="1"/>
              <p:nvPr/>
            </p:nvSpPr>
            <p:spPr>
              <a:xfrm>
                <a:off x="2078737"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90" name="TextBox 389"/>
              <p:cNvSpPr txBox="1"/>
              <p:nvPr/>
            </p:nvSpPr>
            <p:spPr>
              <a:xfrm>
                <a:off x="3090906"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91" name="TextBox 390"/>
              <p:cNvSpPr txBox="1"/>
              <p:nvPr/>
            </p:nvSpPr>
            <p:spPr>
              <a:xfrm>
                <a:off x="4103077"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92" name="TextBox 391"/>
              <p:cNvSpPr txBox="1"/>
              <p:nvPr/>
            </p:nvSpPr>
            <p:spPr>
              <a:xfrm>
                <a:off x="5113261"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93" name="TextBox 392"/>
              <p:cNvSpPr txBox="1"/>
              <p:nvPr/>
            </p:nvSpPr>
            <p:spPr>
              <a:xfrm>
                <a:off x="6125432"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94" name="TextBox 393"/>
              <p:cNvSpPr txBox="1"/>
              <p:nvPr/>
            </p:nvSpPr>
            <p:spPr>
              <a:xfrm>
                <a:off x="7135617" y="4016598"/>
                <a:ext cx="1012170" cy="304679"/>
              </a:xfrm>
              <a:prstGeom prst="rect">
                <a:avLst/>
              </a:prstGeom>
              <a:noFill/>
              <a:ln w="38100">
                <a:solidFill>
                  <a:schemeClr val="tx1"/>
                </a:solidFill>
              </a:ln>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95" name="Rectangle 394"/>
              <p:cNvSpPr/>
              <p:nvPr/>
            </p:nvSpPr>
            <p:spPr>
              <a:xfrm>
                <a:off x="2817117" y="4098048"/>
                <a:ext cx="212314" cy="144079"/>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96" name="Rectangle 395"/>
              <p:cNvSpPr/>
              <p:nvPr/>
            </p:nvSpPr>
            <p:spPr>
              <a:xfrm>
                <a:off x="1128386" y="4093985"/>
                <a:ext cx="851551" cy="1481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97" name="Rectangle 396"/>
              <p:cNvSpPr/>
              <p:nvPr/>
            </p:nvSpPr>
            <p:spPr>
              <a:xfrm>
                <a:off x="3162595" y="4093985"/>
                <a:ext cx="841683" cy="14159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98" name="Group 397"/>
              <p:cNvGrpSpPr/>
              <p:nvPr/>
            </p:nvGrpSpPr>
            <p:grpSpPr>
              <a:xfrm>
                <a:off x="4161661" y="4093985"/>
                <a:ext cx="853794" cy="144079"/>
                <a:chOff x="838281" y="4033486"/>
                <a:chExt cx="919288" cy="162920"/>
              </a:xfrm>
            </p:grpSpPr>
            <p:sp>
              <p:nvSpPr>
                <p:cNvPr id="408" name="Rectangle 407"/>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409" name="Rectangle 408"/>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99" name="Group 398"/>
              <p:cNvGrpSpPr/>
              <p:nvPr/>
            </p:nvGrpSpPr>
            <p:grpSpPr>
              <a:xfrm>
                <a:off x="5186934" y="4093985"/>
                <a:ext cx="853794" cy="144079"/>
                <a:chOff x="838281" y="4033486"/>
                <a:chExt cx="919288" cy="162920"/>
              </a:xfrm>
            </p:grpSpPr>
            <p:sp>
              <p:nvSpPr>
                <p:cNvPr id="405" name="Rectangle 404"/>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406" name="Rectangle 405"/>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407" name="Rectangle 406"/>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400" name="Rectangle 399"/>
              <p:cNvSpPr/>
              <p:nvPr/>
            </p:nvSpPr>
            <p:spPr>
              <a:xfrm>
                <a:off x="6836407" y="4092191"/>
                <a:ext cx="212314" cy="144079"/>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401" name="Group 400"/>
              <p:cNvGrpSpPr/>
              <p:nvPr/>
            </p:nvGrpSpPr>
            <p:grpSpPr>
              <a:xfrm>
                <a:off x="7196186" y="4091497"/>
                <a:ext cx="853794" cy="144079"/>
                <a:chOff x="838281" y="4033486"/>
                <a:chExt cx="919288" cy="162920"/>
              </a:xfrm>
            </p:grpSpPr>
            <p:sp>
              <p:nvSpPr>
                <p:cNvPr id="402" name="Rectangle 401"/>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403" name="Rectangle 402"/>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404" name="Rectangle 403"/>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309" name="Group 308"/>
            <p:cNvGrpSpPr/>
            <p:nvPr/>
          </p:nvGrpSpPr>
          <p:grpSpPr>
            <a:xfrm>
              <a:off x="1055448" y="3338339"/>
              <a:ext cx="7061069" cy="941315"/>
              <a:chOff x="762000" y="3429388"/>
              <a:chExt cx="7636384" cy="901348"/>
            </a:xfrm>
          </p:grpSpPr>
          <p:grpSp>
            <p:nvGrpSpPr>
              <p:cNvPr id="355" name="Group 354"/>
              <p:cNvGrpSpPr/>
              <p:nvPr/>
            </p:nvGrpSpPr>
            <p:grpSpPr>
              <a:xfrm>
                <a:off x="762000" y="3429388"/>
                <a:ext cx="7636384" cy="901348"/>
                <a:chOff x="762000" y="3429388"/>
                <a:chExt cx="7636384" cy="901348"/>
              </a:xfrm>
            </p:grpSpPr>
            <p:grpSp>
              <p:nvGrpSpPr>
                <p:cNvPr id="379" name="Group 378"/>
                <p:cNvGrpSpPr/>
                <p:nvPr/>
              </p:nvGrpSpPr>
              <p:grpSpPr>
                <a:xfrm>
                  <a:off x="762000" y="3930280"/>
                  <a:ext cx="7636384" cy="400456"/>
                  <a:chOff x="129389" y="3965239"/>
                  <a:chExt cx="7636384" cy="400456"/>
                </a:xfrm>
              </p:grpSpPr>
              <p:sp>
                <p:nvSpPr>
                  <p:cNvPr id="381" name="TextBox 380"/>
                  <p:cNvSpPr txBox="1"/>
                  <p:nvPr/>
                </p:nvSpPr>
                <p:spPr>
                  <a:xfrm>
                    <a:off x="129389" y="3965587"/>
                    <a:ext cx="1089812" cy="400108"/>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82" name="TextBox 381"/>
                  <p:cNvSpPr txBox="1"/>
                  <p:nvPr/>
                </p:nvSpPr>
                <p:spPr>
                  <a:xfrm>
                    <a:off x="1231173"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83" name="TextBox 382"/>
                  <p:cNvSpPr txBox="1"/>
                  <p:nvPr/>
                </p:nvSpPr>
                <p:spPr>
                  <a:xfrm>
                    <a:off x="2320985"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84" name="TextBox 383"/>
                  <p:cNvSpPr txBox="1"/>
                  <p:nvPr/>
                </p:nvSpPr>
                <p:spPr>
                  <a:xfrm>
                    <a:off x="3410797"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85" name="TextBox 384"/>
                  <p:cNvSpPr txBox="1"/>
                  <p:nvPr/>
                </p:nvSpPr>
                <p:spPr>
                  <a:xfrm>
                    <a:off x="4498473"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86" name="TextBox 385"/>
                  <p:cNvSpPr txBox="1"/>
                  <p:nvPr/>
                </p:nvSpPr>
                <p:spPr>
                  <a:xfrm>
                    <a:off x="5588285"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387" name="TextBox 386"/>
                  <p:cNvSpPr txBox="1"/>
                  <p:nvPr/>
                </p:nvSpPr>
                <p:spPr>
                  <a:xfrm>
                    <a:off x="6675961" y="3965239"/>
                    <a:ext cx="1089812" cy="40010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380" name="Rectangle 379"/>
                <p:cNvSpPr/>
                <p:nvPr/>
              </p:nvSpPr>
              <p:spPr>
                <a:xfrm>
                  <a:off x="959411" y="3429388"/>
                  <a:ext cx="348813" cy="40010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  </a:t>
                  </a:r>
                </a:p>
              </p:txBody>
            </p:sp>
          </p:grpSp>
          <p:grpSp>
            <p:nvGrpSpPr>
              <p:cNvPr id="356" name="Group 355"/>
              <p:cNvGrpSpPr/>
              <p:nvPr/>
            </p:nvGrpSpPr>
            <p:grpSpPr>
              <a:xfrm>
                <a:off x="2313103" y="4038080"/>
                <a:ext cx="588362" cy="162920"/>
                <a:chOff x="1169207" y="4033486"/>
                <a:chExt cx="588362" cy="162920"/>
              </a:xfrm>
            </p:grpSpPr>
            <p:sp>
              <p:nvSpPr>
                <p:cNvPr id="377" name="Rectangle 376"/>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78" name="Rectangle 377"/>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57" name="Rectangle 356"/>
              <p:cNvSpPr/>
              <p:nvPr/>
            </p:nvSpPr>
            <p:spPr>
              <a:xfrm>
                <a:off x="854594" y="4033486"/>
                <a:ext cx="899107" cy="1891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58" name="Group 357"/>
              <p:cNvGrpSpPr/>
              <p:nvPr/>
            </p:nvGrpSpPr>
            <p:grpSpPr>
              <a:xfrm>
                <a:off x="3031804" y="4033486"/>
                <a:ext cx="919288" cy="162920"/>
                <a:chOff x="838281" y="4033486"/>
                <a:chExt cx="919288" cy="162920"/>
              </a:xfrm>
            </p:grpSpPr>
            <p:sp>
              <p:nvSpPr>
                <p:cNvPr id="374" name="Rectangle 373"/>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75" name="Rectangle 374"/>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76" name="Rectangle 375"/>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59" name="Group 358"/>
              <p:cNvGrpSpPr/>
              <p:nvPr/>
            </p:nvGrpSpPr>
            <p:grpSpPr>
              <a:xfrm>
                <a:off x="4120548" y="4033486"/>
                <a:ext cx="919288" cy="162920"/>
                <a:chOff x="838281" y="4033486"/>
                <a:chExt cx="919288" cy="162920"/>
              </a:xfrm>
            </p:grpSpPr>
            <p:sp>
              <p:nvSpPr>
                <p:cNvPr id="371" name="Rectangle 370"/>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72" name="Rectangle 371"/>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73" name="Rectangle 372"/>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60" name="Group 359"/>
              <p:cNvGrpSpPr/>
              <p:nvPr/>
            </p:nvGrpSpPr>
            <p:grpSpPr>
              <a:xfrm>
                <a:off x="5224468" y="4033486"/>
                <a:ext cx="919288" cy="162920"/>
                <a:chOff x="838281" y="4033486"/>
                <a:chExt cx="919288" cy="162920"/>
              </a:xfrm>
            </p:grpSpPr>
            <p:sp>
              <p:nvSpPr>
                <p:cNvPr id="368" name="Rectangle 367"/>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69" name="Rectangle 368"/>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70" name="Rectangle 369"/>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61" name="Group 360"/>
              <p:cNvGrpSpPr/>
              <p:nvPr/>
            </p:nvGrpSpPr>
            <p:grpSpPr>
              <a:xfrm>
                <a:off x="6640708" y="4031457"/>
                <a:ext cx="588362" cy="162920"/>
                <a:chOff x="1169207" y="4033486"/>
                <a:chExt cx="588362" cy="162920"/>
              </a:xfrm>
            </p:grpSpPr>
            <p:sp>
              <p:nvSpPr>
                <p:cNvPr id="366" name="Rectangle 365"/>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67" name="Rectangle 366"/>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62" name="Group 361"/>
              <p:cNvGrpSpPr/>
              <p:nvPr/>
            </p:nvGrpSpPr>
            <p:grpSpPr>
              <a:xfrm>
                <a:off x="7387848" y="4030672"/>
                <a:ext cx="919288" cy="162920"/>
                <a:chOff x="838281" y="4033486"/>
                <a:chExt cx="919288" cy="162920"/>
              </a:xfrm>
            </p:grpSpPr>
            <p:sp>
              <p:nvSpPr>
                <p:cNvPr id="363" name="Rectangle 362"/>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64" name="Rectangle 363"/>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65" name="Rectangle 364"/>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sp>
          <p:nvSpPr>
            <p:cNvPr id="310" name="TextBox 309"/>
            <p:cNvSpPr txBox="1"/>
            <p:nvPr/>
          </p:nvSpPr>
          <p:spPr>
            <a:xfrm>
              <a:off x="7439114" y="3126555"/>
              <a:ext cx="30936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                             </a:t>
              </a:r>
            </a:p>
          </p:txBody>
        </p:sp>
        <p:sp>
          <p:nvSpPr>
            <p:cNvPr id="311" name="Rectangle 310"/>
            <p:cNvSpPr/>
            <p:nvPr/>
          </p:nvSpPr>
          <p:spPr>
            <a:xfrm>
              <a:off x="1273923" y="3126555"/>
              <a:ext cx="611321"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 </a:t>
              </a:r>
            </a:p>
          </p:txBody>
        </p:sp>
        <p:grpSp>
          <p:nvGrpSpPr>
            <p:cNvPr id="312" name="Group 311"/>
            <p:cNvGrpSpPr/>
            <p:nvPr/>
          </p:nvGrpSpPr>
          <p:grpSpPr>
            <a:xfrm>
              <a:off x="1055448" y="3478292"/>
              <a:ext cx="7061069" cy="393494"/>
              <a:chOff x="1551989" y="4042787"/>
              <a:chExt cx="5727288" cy="308038"/>
            </a:xfrm>
          </p:grpSpPr>
          <p:grpSp>
            <p:nvGrpSpPr>
              <p:cNvPr id="318" name="Group 317"/>
              <p:cNvGrpSpPr/>
              <p:nvPr/>
            </p:nvGrpSpPr>
            <p:grpSpPr>
              <a:xfrm>
                <a:off x="1551989" y="4042787"/>
                <a:ext cx="5727288" cy="308038"/>
                <a:chOff x="129389" y="3965239"/>
                <a:chExt cx="7636384" cy="410717"/>
              </a:xfrm>
            </p:grpSpPr>
            <p:sp>
              <p:nvSpPr>
                <p:cNvPr id="348" name="TextBox 347"/>
                <p:cNvSpPr txBox="1"/>
                <p:nvPr/>
              </p:nvSpPr>
              <p:spPr>
                <a:xfrm>
                  <a:off x="129389" y="3965587"/>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9" name="TextBox 348"/>
                <p:cNvSpPr txBox="1"/>
                <p:nvPr/>
              </p:nvSpPr>
              <p:spPr>
                <a:xfrm>
                  <a:off x="1231173"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0" name="TextBox 349"/>
                <p:cNvSpPr txBox="1"/>
                <p:nvPr/>
              </p:nvSpPr>
              <p:spPr>
                <a:xfrm>
                  <a:off x="2320985"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1" name="TextBox 350"/>
                <p:cNvSpPr txBox="1"/>
                <p:nvPr/>
              </p:nvSpPr>
              <p:spPr>
                <a:xfrm>
                  <a:off x="3410797"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2" name="TextBox 351"/>
                <p:cNvSpPr txBox="1"/>
                <p:nvPr/>
              </p:nvSpPr>
              <p:spPr>
                <a:xfrm>
                  <a:off x="4498473"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3" name="TextBox 352"/>
                <p:cNvSpPr txBox="1"/>
                <p:nvPr/>
              </p:nvSpPr>
              <p:spPr>
                <a:xfrm>
                  <a:off x="5588285"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4" name="TextBox 353"/>
                <p:cNvSpPr txBox="1"/>
                <p:nvPr/>
              </p:nvSpPr>
              <p:spPr>
                <a:xfrm>
                  <a:off x="6675961" y="3965239"/>
                  <a:ext cx="1089812" cy="410369"/>
                </a:xfrm>
                <a:prstGeom prst="rect">
                  <a:avLst/>
                </a:prstGeom>
                <a:noFill/>
                <a:ln w="3810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319" name="Group 318"/>
              <p:cNvGrpSpPr/>
              <p:nvPr/>
            </p:nvGrpSpPr>
            <p:grpSpPr>
              <a:xfrm>
                <a:off x="1621435" y="4118081"/>
                <a:ext cx="5589406" cy="127746"/>
                <a:chOff x="1621435" y="4118081"/>
                <a:chExt cx="5589406" cy="127746"/>
              </a:xfrm>
            </p:grpSpPr>
            <p:grpSp>
              <p:nvGrpSpPr>
                <p:cNvPr id="320" name="Group 319"/>
                <p:cNvGrpSpPr/>
                <p:nvPr/>
              </p:nvGrpSpPr>
              <p:grpSpPr>
                <a:xfrm>
                  <a:off x="2467122" y="4123637"/>
                  <a:ext cx="689466" cy="122190"/>
                  <a:chOff x="838281" y="4033486"/>
                  <a:chExt cx="919288" cy="162920"/>
                </a:xfrm>
              </p:grpSpPr>
              <p:sp>
                <p:nvSpPr>
                  <p:cNvPr id="345" name="Rectangle 344"/>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6" name="Rectangle 345"/>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7" name="Rectangle 346"/>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21" name="Group 320"/>
                <p:cNvGrpSpPr/>
                <p:nvPr/>
              </p:nvGrpSpPr>
              <p:grpSpPr>
                <a:xfrm>
                  <a:off x="1621435" y="4120191"/>
                  <a:ext cx="689466" cy="122190"/>
                  <a:chOff x="838281" y="4033486"/>
                  <a:chExt cx="919288" cy="162920"/>
                </a:xfrm>
              </p:grpSpPr>
              <p:sp>
                <p:nvSpPr>
                  <p:cNvPr id="342" name="Rectangle 341"/>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3" name="Rectangle 342"/>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4" name="Rectangle 343"/>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22" name="Group 321"/>
                <p:cNvGrpSpPr/>
                <p:nvPr/>
              </p:nvGrpSpPr>
              <p:grpSpPr>
                <a:xfrm>
                  <a:off x="3254342" y="4120191"/>
                  <a:ext cx="689466" cy="122190"/>
                  <a:chOff x="838281" y="4033486"/>
                  <a:chExt cx="919288" cy="162920"/>
                </a:xfrm>
              </p:grpSpPr>
              <p:sp>
                <p:nvSpPr>
                  <p:cNvPr id="339" name="Rectangle 338"/>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0" name="Rectangle 339"/>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1" name="Rectangle 340"/>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23" name="Group 322"/>
                <p:cNvGrpSpPr/>
                <p:nvPr/>
              </p:nvGrpSpPr>
              <p:grpSpPr>
                <a:xfrm>
                  <a:off x="4070900" y="4120191"/>
                  <a:ext cx="689466" cy="122190"/>
                  <a:chOff x="838281" y="4033486"/>
                  <a:chExt cx="919288" cy="162920"/>
                </a:xfrm>
              </p:grpSpPr>
              <p:sp>
                <p:nvSpPr>
                  <p:cNvPr id="336" name="Rectangle 335"/>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7" name="Rectangle 336"/>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8" name="Rectangle 337"/>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24" name="Group 323"/>
                <p:cNvGrpSpPr/>
                <p:nvPr/>
              </p:nvGrpSpPr>
              <p:grpSpPr>
                <a:xfrm>
                  <a:off x="4898840" y="4120191"/>
                  <a:ext cx="689466" cy="122190"/>
                  <a:chOff x="838281" y="4033486"/>
                  <a:chExt cx="919288" cy="162920"/>
                </a:xfrm>
              </p:grpSpPr>
              <p:sp>
                <p:nvSpPr>
                  <p:cNvPr id="333" name="Rectangle 332"/>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4" name="Rectangle 333"/>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5" name="Rectangle 334"/>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25" name="Group 324"/>
                <p:cNvGrpSpPr/>
                <p:nvPr/>
              </p:nvGrpSpPr>
              <p:grpSpPr>
                <a:xfrm>
                  <a:off x="5712826" y="4118670"/>
                  <a:ext cx="689466" cy="122190"/>
                  <a:chOff x="838281" y="4033486"/>
                  <a:chExt cx="919288" cy="162920"/>
                </a:xfrm>
              </p:grpSpPr>
              <p:sp>
                <p:nvSpPr>
                  <p:cNvPr id="330" name="Rectangle 329"/>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1" name="Rectangle 330"/>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2" name="Rectangle 331"/>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26" name="Group 325"/>
                <p:cNvGrpSpPr/>
                <p:nvPr/>
              </p:nvGrpSpPr>
              <p:grpSpPr>
                <a:xfrm>
                  <a:off x="6521375" y="4118081"/>
                  <a:ext cx="689466" cy="122190"/>
                  <a:chOff x="838281" y="4033486"/>
                  <a:chExt cx="919288" cy="162920"/>
                </a:xfrm>
              </p:grpSpPr>
              <p:sp>
                <p:nvSpPr>
                  <p:cNvPr id="327" name="Rectangle 326"/>
                  <p:cNvSpPr/>
                  <p:nvPr/>
                </p:nvSpPr>
                <p:spPr>
                  <a:xfrm>
                    <a:off x="838281" y="4033486"/>
                    <a:ext cx="228600" cy="1629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8" name="Rectangle 327"/>
                  <p:cNvSpPr/>
                  <p:nvPr/>
                </p:nvSpPr>
                <p:spPr>
                  <a:xfrm>
                    <a:off x="1169207" y="4033486"/>
                    <a:ext cx="228600" cy="1629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9" name="Rectangle 328"/>
                  <p:cNvSpPr/>
                  <p:nvPr/>
                </p:nvSpPr>
                <p:spPr>
                  <a:xfrm>
                    <a:off x="1528969" y="4033486"/>
                    <a:ext cx="228600" cy="162920"/>
                  </a:xfrm>
                  <a:prstGeom prst="rect">
                    <a:avLst/>
                  </a:prstGeom>
                  <a:solidFill>
                    <a:srgbClr val="390CFA"/>
                  </a:solidFill>
                  <a:ln>
                    <a:solidFill>
                      <a:srgbClr val="390C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grpSp>
        <p:sp>
          <p:nvSpPr>
            <p:cNvPr id="313" name="Rectangle 312"/>
            <p:cNvSpPr/>
            <p:nvPr/>
          </p:nvSpPr>
          <p:spPr>
            <a:xfrm>
              <a:off x="2377419" y="3119848"/>
              <a:ext cx="457176"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NT</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4" name="Rectangle 313"/>
            <p:cNvSpPr/>
            <p:nvPr/>
          </p:nvSpPr>
          <p:spPr>
            <a:xfrm>
              <a:off x="3399667" y="3126555"/>
              <a:ext cx="364202"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5" name="Rectangle 314"/>
            <p:cNvSpPr/>
            <p:nvPr/>
          </p:nvSpPr>
          <p:spPr>
            <a:xfrm>
              <a:off x="4242948" y="3126555"/>
              <a:ext cx="662361"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NSW</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6" name="Rectangle 315"/>
            <p:cNvSpPr/>
            <p:nvPr/>
          </p:nvSpPr>
          <p:spPr>
            <a:xfrm>
              <a:off x="5432942" y="3119848"/>
              <a:ext cx="320922"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7" name="Rectangle 316"/>
            <p:cNvSpPr/>
            <p:nvPr/>
          </p:nvSpPr>
          <p:spPr>
            <a:xfrm>
              <a:off x="6355163" y="3126555"/>
              <a:ext cx="503536"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 </a:t>
              </a:r>
              <a:endParaRPr kumimoji="0" lang="en-SG" sz="16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971883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3539" y="114300"/>
            <a:ext cx="7685590" cy="857250"/>
          </a:xfrm>
        </p:spPr>
        <p:txBody>
          <a:bodyPr>
            <a:normAutofit fontScale="90000"/>
          </a:bodyPr>
          <a:lstStyle/>
          <a:p>
            <a:pPr algn="l"/>
            <a:r>
              <a:rPr lang="en-SG" b="1" dirty="0"/>
              <a:t>Search Tree of 4-Queens with Constraint Propagation</a:t>
            </a:r>
          </a:p>
        </p:txBody>
      </p:sp>
      <p:graphicFrame>
        <p:nvGraphicFramePr>
          <p:cNvPr id="6" name="Table 5"/>
          <p:cNvGraphicFramePr>
            <a:graphicFrameLocks noGrp="1"/>
          </p:cNvGraphicFramePr>
          <p:nvPr/>
        </p:nvGraphicFramePr>
        <p:xfrm>
          <a:off x="4475781" y="11437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nvGraphicFramePr>
        <p:xfrm>
          <a:off x="2989881" y="20581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nvGraphicFramePr>
        <p:xfrm>
          <a:off x="6075981" y="20581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nvGraphicFramePr>
        <p:xfrm>
          <a:off x="2189781" y="29725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nvGraphicFramePr>
        <p:xfrm>
          <a:off x="3618531" y="297252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nvGraphicFramePr>
        <p:xfrm>
          <a:off x="3618531" y="3944075"/>
          <a:ext cx="520383"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35255">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nvGraphicFramePr>
        <p:xfrm>
          <a:off x="6075981" y="291537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nvGraphicFramePr>
        <p:xfrm>
          <a:off x="6075981" y="3944075"/>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extLst>
                  <a:ext uri="{0D108BD9-81ED-4DB2-BD59-A6C34878D82A}">
                    <a16:rowId xmlns:a16="http://schemas.microsoft.com/office/drawing/2014/main" val="10000"/>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1"/>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134541">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marL="0" marR="0" algn="l">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0003"/>
                  </a:ext>
                </a:extLst>
              </a:tr>
            </a:tbl>
          </a:graphicData>
        </a:graphic>
      </p:graphicFrame>
      <p:cxnSp>
        <p:nvCxnSpPr>
          <p:cNvPr id="99" name="Straight Connector 98"/>
          <p:cNvCxnSpPr>
            <a:stCxn id="7" idx="2"/>
            <a:endCxn id="9" idx="0"/>
          </p:cNvCxnSpPr>
          <p:nvPr/>
        </p:nvCxnSpPr>
        <p:spPr>
          <a:xfrm flipH="1">
            <a:off x="2445765" y="2596289"/>
            <a:ext cx="800100" cy="376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endCxn id="10" idx="0"/>
          </p:cNvCxnSpPr>
          <p:nvPr/>
        </p:nvCxnSpPr>
        <p:spPr>
          <a:xfrm>
            <a:off x="3245865" y="2596289"/>
            <a:ext cx="628650" cy="376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 idx="2"/>
            <a:endCxn id="11" idx="0"/>
          </p:cNvCxnSpPr>
          <p:nvPr/>
        </p:nvCxnSpPr>
        <p:spPr>
          <a:xfrm>
            <a:off x="3874515" y="3510689"/>
            <a:ext cx="0" cy="4333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6" idx="2"/>
            <a:endCxn id="7" idx="0"/>
          </p:cNvCxnSpPr>
          <p:nvPr/>
        </p:nvCxnSpPr>
        <p:spPr>
          <a:xfrm flipH="1">
            <a:off x="3245865" y="1681889"/>
            <a:ext cx="1485900" cy="376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6" idx="2"/>
            <a:endCxn id="8" idx="0"/>
          </p:cNvCxnSpPr>
          <p:nvPr/>
        </p:nvCxnSpPr>
        <p:spPr>
          <a:xfrm>
            <a:off x="4731765" y="1681889"/>
            <a:ext cx="1600200" cy="376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endCxn id="12" idx="0"/>
          </p:cNvCxnSpPr>
          <p:nvPr/>
        </p:nvCxnSpPr>
        <p:spPr>
          <a:xfrm>
            <a:off x="6327132" y="2596289"/>
            <a:ext cx="4833" cy="3190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3" idx="0"/>
          </p:cNvCxnSpPr>
          <p:nvPr/>
        </p:nvCxnSpPr>
        <p:spPr>
          <a:xfrm flipH="1">
            <a:off x="6331965" y="3449127"/>
            <a:ext cx="93" cy="4949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38" name="Picture 237"/>
          <p:cNvPicPr>
            <a:picLocks noChangeAspect="1"/>
          </p:cNvPicPr>
          <p:nvPr/>
        </p:nvPicPr>
        <p:blipFill>
          <a:blip r:embed="rId3"/>
          <a:stretch>
            <a:fillRect/>
          </a:stretch>
        </p:blipFill>
        <p:spPr>
          <a:xfrm>
            <a:off x="2445765" y="3407810"/>
            <a:ext cx="219475" cy="205758"/>
          </a:xfrm>
          <a:prstGeom prst="rect">
            <a:avLst/>
          </a:prstGeom>
        </p:spPr>
      </p:pic>
      <p:pic>
        <p:nvPicPr>
          <p:cNvPr id="239" name="Picture 238"/>
          <p:cNvPicPr>
            <a:picLocks noChangeAspect="1"/>
          </p:cNvPicPr>
          <p:nvPr/>
        </p:nvPicPr>
        <p:blipFill>
          <a:blip r:embed="rId3"/>
          <a:stretch>
            <a:fillRect/>
          </a:stretch>
        </p:blipFill>
        <p:spPr>
          <a:xfrm>
            <a:off x="3887971" y="4401275"/>
            <a:ext cx="219475" cy="205758"/>
          </a:xfrm>
          <a:prstGeom prst="rect">
            <a:avLst/>
          </a:prstGeom>
        </p:spPr>
      </p:pic>
      <p:pic>
        <p:nvPicPr>
          <p:cNvPr id="240" name="Picture 2" descr="“check mark”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1965" y="4246224"/>
            <a:ext cx="340062" cy="360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642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2900" y="145524"/>
            <a:ext cx="6515100" cy="857250"/>
          </a:xfrm>
        </p:spPr>
        <p:txBody>
          <a:bodyPr>
            <a:normAutofit/>
          </a:bodyPr>
          <a:lstStyle/>
          <a:p>
            <a:pPr algn="l"/>
            <a:r>
              <a:rPr lang="en-SG" b="1" dirty="0"/>
              <a:t>Most Constrain</a:t>
            </a:r>
            <a:r>
              <a:rPr lang="en-US" altLang="zh-CN" b="1" dirty="0" err="1"/>
              <a:t>ing</a:t>
            </a:r>
            <a:r>
              <a:rPr lang="en-SG" b="1" dirty="0"/>
              <a:t> Variable</a:t>
            </a:r>
          </a:p>
        </p:txBody>
      </p:sp>
      <p:grpSp>
        <p:nvGrpSpPr>
          <p:cNvPr id="10" name="Group 9"/>
          <p:cNvGrpSpPr/>
          <p:nvPr/>
        </p:nvGrpSpPr>
        <p:grpSpPr>
          <a:xfrm>
            <a:off x="822562" y="2361751"/>
            <a:ext cx="1439657" cy="1006716"/>
            <a:chOff x="-50698" y="2726137"/>
            <a:chExt cx="3295391" cy="2413599"/>
          </a:xfrm>
        </p:grpSpPr>
        <p:sp>
          <p:nvSpPr>
            <p:cNvPr id="11" name="Freeform 10"/>
            <p:cNvSpPr/>
            <p:nvPr/>
          </p:nvSpPr>
          <p:spPr>
            <a:xfrm>
              <a:off x="2947329" y="3972057"/>
              <a:ext cx="286718" cy="123987"/>
            </a:xfrm>
            <a:custGeom>
              <a:avLst/>
              <a:gdLst>
                <a:gd name="connsiteX0" fmla="*/ 0 w 286718"/>
                <a:gd name="connsiteY0" fmla="*/ 0 h 123987"/>
                <a:gd name="connsiteX1" fmla="*/ 201478 w 286718"/>
                <a:gd name="connsiteY1" fmla="*/ 23248 h 123987"/>
                <a:gd name="connsiteX2" fmla="*/ 170481 w 286718"/>
                <a:gd name="connsiteY2" fmla="*/ 123987 h 123987"/>
                <a:gd name="connsiteX3" fmla="*/ 170481 w 286718"/>
                <a:gd name="connsiteY3" fmla="*/ 123987 h 123987"/>
                <a:gd name="connsiteX4" fmla="*/ 286718 w 286718"/>
                <a:gd name="connsiteY4" fmla="*/ 116238 h 123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18" h="123987">
                  <a:moveTo>
                    <a:pt x="0" y="0"/>
                  </a:moveTo>
                  <a:cubicBezTo>
                    <a:pt x="86532" y="1292"/>
                    <a:pt x="173065" y="2584"/>
                    <a:pt x="201478" y="23248"/>
                  </a:cubicBezTo>
                  <a:cubicBezTo>
                    <a:pt x="229892" y="43913"/>
                    <a:pt x="170481" y="123987"/>
                    <a:pt x="170481" y="123987"/>
                  </a:cubicBezTo>
                  <a:lnTo>
                    <a:pt x="170481" y="123987"/>
                  </a:lnTo>
                  <a:lnTo>
                    <a:pt x="286718" y="116238"/>
                  </a:ln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2" name="Group 11"/>
            <p:cNvGrpSpPr/>
            <p:nvPr/>
          </p:nvGrpSpPr>
          <p:grpSpPr>
            <a:xfrm>
              <a:off x="-50698" y="2726137"/>
              <a:ext cx="3295391" cy="2413599"/>
              <a:chOff x="1011416" y="2357666"/>
              <a:chExt cx="3295391" cy="2413599"/>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416" y="2357666"/>
                <a:ext cx="3295391" cy="2413599"/>
              </a:xfrm>
              <a:prstGeom prst="rect">
                <a:avLst/>
              </a:prstGeom>
              <a:ln>
                <a:noFill/>
              </a:ln>
              <a:effectLst>
                <a:outerShdw blurRad="292100" dist="139700" dir="2700000" algn="tl" rotWithShape="0">
                  <a:srgbClr val="333333">
                    <a:alpha val="65000"/>
                  </a:srgbClr>
                </a:outerShdw>
              </a:effectLst>
            </p:spPr>
          </p:pic>
          <p:grpSp>
            <p:nvGrpSpPr>
              <p:cNvPr id="14" name="Group 13"/>
              <p:cNvGrpSpPr/>
              <p:nvPr/>
            </p:nvGrpSpPr>
            <p:grpSpPr>
              <a:xfrm>
                <a:off x="2209800" y="2630541"/>
                <a:ext cx="1804790" cy="1706472"/>
                <a:chOff x="2209800" y="2630541"/>
                <a:chExt cx="1804790" cy="1706472"/>
              </a:xfrm>
            </p:grpSpPr>
            <p:cxnSp>
              <p:nvCxnSpPr>
                <p:cNvPr id="15" name="Straight Connector 14"/>
                <p:cNvCxnSpPr/>
                <p:nvPr/>
              </p:nvCxnSpPr>
              <p:spPr>
                <a:xfrm>
                  <a:off x="2209800" y="2630541"/>
                  <a:ext cx="218463" cy="1218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319031" y="3234990"/>
                  <a:ext cx="1044844" cy="49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3182318" y="3276600"/>
                  <a:ext cx="180119" cy="1009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3022078" y="2732157"/>
                  <a:ext cx="14590" cy="54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303262" y="3570130"/>
                  <a:ext cx="711328" cy="34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3248436" y="3869820"/>
                  <a:ext cx="701913" cy="467193"/>
                </a:xfrm>
                <a:custGeom>
                  <a:avLst/>
                  <a:gdLst>
                    <a:gd name="connsiteX0" fmla="*/ 0 w 681926"/>
                    <a:gd name="connsiteY0" fmla="*/ 0 h 410705"/>
                    <a:gd name="connsiteX1" fmla="*/ 185980 w 681926"/>
                    <a:gd name="connsiteY1" fmla="*/ 15498 h 410705"/>
                    <a:gd name="connsiteX2" fmla="*/ 240224 w 681926"/>
                    <a:gd name="connsiteY2" fmla="*/ 30997 h 410705"/>
                    <a:gd name="connsiteX3" fmla="*/ 271221 w 681926"/>
                    <a:gd name="connsiteY3" fmla="*/ 61993 h 410705"/>
                    <a:gd name="connsiteX4" fmla="*/ 286719 w 681926"/>
                    <a:gd name="connsiteY4" fmla="*/ 154983 h 410705"/>
                    <a:gd name="connsiteX5" fmla="*/ 309966 w 681926"/>
                    <a:gd name="connsiteY5" fmla="*/ 178231 h 410705"/>
                    <a:gd name="connsiteX6" fmla="*/ 364211 w 681926"/>
                    <a:gd name="connsiteY6" fmla="*/ 240224 h 410705"/>
                    <a:gd name="connsiteX7" fmla="*/ 387458 w 681926"/>
                    <a:gd name="connsiteY7" fmla="*/ 247973 h 410705"/>
                    <a:gd name="connsiteX8" fmla="*/ 503695 w 681926"/>
                    <a:gd name="connsiteY8" fmla="*/ 224726 h 410705"/>
                    <a:gd name="connsiteX9" fmla="*/ 526943 w 681926"/>
                    <a:gd name="connsiteY9" fmla="*/ 216976 h 410705"/>
                    <a:gd name="connsiteX10" fmla="*/ 550190 w 681926"/>
                    <a:gd name="connsiteY10" fmla="*/ 209227 h 410705"/>
                    <a:gd name="connsiteX11" fmla="*/ 627682 w 681926"/>
                    <a:gd name="connsiteY11" fmla="*/ 216976 h 410705"/>
                    <a:gd name="connsiteX12" fmla="*/ 650929 w 681926"/>
                    <a:gd name="connsiteY12" fmla="*/ 224726 h 410705"/>
                    <a:gd name="connsiteX13" fmla="*/ 681926 w 681926"/>
                    <a:gd name="connsiteY13" fmla="*/ 232475 h 410705"/>
                    <a:gd name="connsiteX14" fmla="*/ 666427 w 681926"/>
                    <a:gd name="connsiteY14" fmla="*/ 371959 h 410705"/>
                    <a:gd name="connsiteX15" fmla="*/ 658678 w 681926"/>
                    <a:gd name="connsiteY15" fmla="*/ 410705 h 4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1926" h="410705">
                      <a:moveTo>
                        <a:pt x="0" y="0"/>
                      </a:moveTo>
                      <a:cubicBezTo>
                        <a:pt x="39211" y="2801"/>
                        <a:pt x="140558" y="9009"/>
                        <a:pt x="185980" y="15498"/>
                      </a:cubicBezTo>
                      <a:cubicBezTo>
                        <a:pt x="203004" y="17930"/>
                        <a:pt x="223667" y="25478"/>
                        <a:pt x="240224" y="30997"/>
                      </a:cubicBezTo>
                      <a:cubicBezTo>
                        <a:pt x="250556" y="41329"/>
                        <a:pt x="265601" y="48505"/>
                        <a:pt x="271221" y="61993"/>
                      </a:cubicBezTo>
                      <a:cubicBezTo>
                        <a:pt x="271795" y="63372"/>
                        <a:pt x="278264" y="140186"/>
                        <a:pt x="286719" y="154983"/>
                      </a:cubicBezTo>
                      <a:cubicBezTo>
                        <a:pt x="292156" y="164498"/>
                        <a:pt x="303238" y="169580"/>
                        <a:pt x="309966" y="178231"/>
                      </a:cubicBezTo>
                      <a:cubicBezTo>
                        <a:pt x="339555" y="216274"/>
                        <a:pt x="328752" y="222495"/>
                        <a:pt x="364211" y="240224"/>
                      </a:cubicBezTo>
                      <a:cubicBezTo>
                        <a:pt x="371517" y="243877"/>
                        <a:pt x="379709" y="245390"/>
                        <a:pt x="387458" y="247973"/>
                      </a:cubicBezTo>
                      <a:cubicBezTo>
                        <a:pt x="473431" y="238421"/>
                        <a:pt x="435014" y="247620"/>
                        <a:pt x="503695" y="224726"/>
                      </a:cubicBezTo>
                      <a:lnTo>
                        <a:pt x="526943" y="216976"/>
                      </a:lnTo>
                      <a:lnTo>
                        <a:pt x="550190" y="209227"/>
                      </a:lnTo>
                      <a:cubicBezTo>
                        <a:pt x="576021" y="211810"/>
                        <a:pt x="602024" y="213029"/>
                        <a:pt x="627682" y="216976"/>
                      </a:cubicBezTo>
                      <a:cubicBezTo>
                        <a:pt x="635755" y="218218"/>
                        <a:pt x="643075" y="222482"/>
                        <a:pt x="650929" y="224726"/>
                      </a:cubicBezTo>
                      <a:cubicBezTo>
                        <a:pt x="661169" y="227652"/>
                        <a:pt x="671594" y="229892"/>
                        <a:pt x="681926" y="232475"/>
                      </a:cubicBezTo>
                      <a:cubicBezTo>
                        <a:pt x="674829" y="317639"/>
                        <a:pt x="678303" y="306647"/>
                        <a:pt x="666427" y="371959"/>
                      </a:cubicBezTo>
                      <a:cubicBezTo>
                        <a:pt x="664071" y="384918"/>
                        <a:pt x="658678" y="410705"/>
                        <a:pt x="658678" y="410705"/>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gr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055" y="2141779"/>
            <a:ext cx="2046363" cy="1701388"/>
          </a:xfrm>
          <a:prstGeom prst="rect">
            <a:avLst/>
          </a:prstGeom>
        </p:spPr>
      </p:pic>
      <p:cxnSp>
        <p:nvCxnSpPr>
          <p:cNvPr id="21" name="Straight Arrow Connector 20"/>
          <p:cNvCxnSpPr/>
          <p:nvPr/>
        </p:nvCxnSpPr>
        <p:spPr>
          <a:xfrm>
            <a:off x="2480299" y="2865109"/>
            <a:ext cx="3237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3391" y="2158378"/>
            <a:ext cx="2034609" cy="1665646"/>
          </a:xfrm>
          <a:prstGeom prst="rect">
            <a:avLst/>
          </a:prstGeom>
        </p:spPr>
      </p:pic>
      <p:cxnSp>
        <p:nvCxnSpPr>
          <p:cNvPr id="25" name="Straight Arrow Connector 24"/>
          <p:cNvCxnSpPr/>
          <p:nvPr/>
        </p:nvCxnSpPr>
        <p:spPr>
          <a:xfrm>
            <a:off x="4583304" y="2865109"/>
            <a:ext cx="3237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0521" y="2141779"/>
            <a:ext cx="1983659" cy="1730951"/>
          </a:xfrm>
          <a:prstGeom prst="rect">
            <a:avLst/>
          </a:prstGeom>
        </p:spPr>
      </p:pic>
      <p:cxnSp>
        <p:nvCxnSpPr>
          <p:cNvPr id="27" name="Straight Arrow Connector 26"/>
          <p:cNvCxnSpPr/>
          <p:nvPr/>
        </p:nvCxnSpPr>
        <p:spPr>
          <a:xfrm>
            <a:off x="6600020" y="2867472"/>
            <a:ext cx="3237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01187" y="1674357"/>
            <a:ext cx="8148741" cy="2086482"/>
            <a:chOff x="594359" y="2523179"/>
            <a:chExt cx="10864988" cy="2755436"/>
          </a:xfrm>
        </p:grpSpPr>
        <p:sp>
          <p:nvSpPr>
            <p:cNvPr id="7" name="Round Same Side Corner Rectangle 6"/>
            <p:cNvSpPr/>
            <p:nvPr/>
          </p:nvSpPr>
          <p:spPr>
            <a:xfrm rot="10800000">
              <a:off x="594359" y="2912788"/>
              <a:ext cx="10864988" cy="2365827"/>
            </a:xfrm>
            <a:prstGeom prst="round2SameRect">
              <a:avLst/>
            </a:prstGeom>
            <a:noFill/>
            <a:ln>
              <a:solidFill>
                <a:srgbClr val="C4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R</a:t>
              </a:r>
            </a:p>
          </p:txBody>
        </p:sp>
        <p:sp>
          <p:nvSpPr>
            <p:cNvPr id="8" name="Round Same Side Corner Rectangle 7"/>
            <p:cNvSpPr/>
            <p:nvPr/>
          </p:nvSpPr>
          <p:spPr>
            <a:xfrm>
              <a:off x="594360" y="2523179"/>
              <a:ext cx="10864987" cy="584134"/>
            </a:xfrm>
            <a:prstGeom prst="round2SameRect">
              <a:avLst>
                <a:gd name="adj1" fmla="val 50000"/>
                <a:gd name="adj2" fmla="val 0"/>
              </a:avLst>
            </a:prstGeom>
            <a:solidFill>
              <a:srgbClr val="C48886"/>
            </a:solidFill>
            <a:ln>
              <a:solidFill>
                <a:srgbClr val="C4888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Example: map colouring </a:t>
              </a:r>
            </a:p>
          </p:txBody>
        </p:sp>
      </p:grpSp>
      <p:sp>
        <p:nvSpPr>
          <p:cNvPr id="29" name="TextBox 28"/>
          <p:cNvSpPr txBox="1"/>
          <p:nvPr/>
        </p:nvSpPr>
        <p:spPr>
          <a:xfrm>
            <a:off x="449568" y="3953781"/>
            <a:ext cx="84805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reduce the branching factor on future choices by selecting  the variable that is involved in the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largest number of constraints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on unassigned variables. </a:t>
            </a:r>
          </a:p>
        </p:txBody>
      </p:sp>
    </p:spTree>
    <p:extLst>
      <p:ext uri="{BB962C8B-B14F-4D97-AF65-F5344CB8AC3E}">
        <p14:creationId xmlns:p14="http://schemas.microsoft.com/office/powerpoint/2010/main" val="1913649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0498" y="173375"/>
            <a:ext cx="6115050" cy="857250"/>
          </a:xfrm>
        </p:spPr>
        <p:txBody>
          <a:bodyPr>
            <a:normAutofit/>
          </a:bodyPr>
          <a:lstStyle/>
          <a:p>
            <a:pPr algn="l"/>
            <a:r>
              <a:rPr lang="en-SG" b="1" dirty="0"/>
              <a:t>Least Constraining Value</a:t>
            </a:r>
          </a:p>
        </p:txBody>
      </p:sp>
      <p:cxnSp>
        <p:nvCxnSpPr>
          <p:cNvPr id="17" name="Straight Arrow Connector 16"/>
          <p:cNvCxnSpPr/>
          <p:nvPr/>
        </p:nvCxnSpPr>
        <p:spPr>
          <a:xfrm>
            <a:off x="1896098" y="2630824"/>
            <a:ext cx="3237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694471" y="2625068"/>
            <a:ext cx="390382" cy="1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88630" y="2276437"/>
            <a:ext cx="1214964" cy="858832"/>
            <a:chOff x="-50698" y="2726137"/>
            <a:chExt cx="3295391" cy="2413599"/>
          </a:xfrm>
        </p:grpSpPr>
        <p:sp>
          <p:nvSpPr>
            <p:cNvPr id="7" name="Freeform 6"/>
            <p:cNvSpPr/>
            <p:nvPr/>
          </p:nvSpPr>
          <p:spPr>
            <a:xfrm>
              <a:off x="2947329" y="3972057"/>
              <a:ext cx="286718" cy="123987"/>
            </a:xfrm>
            <a:custGeom>
              <a:avLst/>
              <a:gdLst>
                <a:gd name="connsiteX0" fmla="*/ 0 w 286718"/>
                <a:gd name="connsiteY0" fmla="*/ 0 h 123987"/>
                <a:gd name="connsiteX1" fmla="*/ 201478 w 286718"/>
                <a:gd name="connsiteY1" fmla="*/ 23248 h 123987"/>
                <a:gd name="connsiteX2" fmla="*/ 170481 w 286718"/>
                <a:gd name="connsiteY2" fmla="*/ 123987 h 123987"/>
                <a:gd name="connsiteX3" fmla="*/ 170481 w 286718"/>
                <a:gd name="connsiteY3" fmla="*/ 123987 h 123987"/>
                <a:gd name="connsiteX4" fmla="*/ 286718 w 286718"/>
                <a:gd name="connsiteY4" fmla="*/ 116238 h 123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18" h="123987">
                  <a:moveTo>
                    <a:pt x="0" y="0"/>
                  </a:moveTo>
                  <a:cubicBezTo>
                    <a:pt x="86532" y="1292"/>
                    <a:pt x="173065" y="2584"/>
                    <a:pt x="201478" y="23248"/>
                  </a:cubicBezTo>
                  <a:cubicBezTo>
                    <a:pt x="229892" y="43913"/>
                    <a:pt x="170481" y="123987"/>
                    <a:pt x="170481" y="123987"/>
                  </a:cubicBezTo>
                  <a:lnTo>
                    <a:pt x="170481" y="123987"/>
                  </a:lnTo>
                  <a:lnTo>
                    <a:pt x="286718" y="116238"/>
                  </a:ln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 name="Group 7"/>
            <p:cNvGrpSpPr/>
            <p:nvPr/>
          </p:nvGrpSpPr>
          <p:grpSpPr>
            <a:xfrm>
              <a:off x="-50698" y="2726137"/>
              <a:ext cx="3295391" cy="2413599"/>
              <a:chOff x="1011416" y="2357666"/>
              <a:chExt cx="3295391" cy="2413599"/>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416" y="2357666"/>
                <a:ext cx="3295391" cy="2413599"/>
              </a:xfrm>
              <a:prstGeom prst="rect">
                <a:avLst/>
              </a:prstGeom>
              <a:ln>
                <a:noFill/>
              </a:ln>
              <a:effectLst>
                <a:outerShdw blurRad="292100" dist="139700" dir="2700000" algn="tl" rotWithShape="0">
                  <a:srgbClr val="333333">
                    <a:alpha val="65000"/>
                  </a:srgbClr>
                </a:outerShdw>
              </a:effectLst>
            </p:spPr>
          </p:pic>
          <p:grpSp>
            <p:nvGrpSpPr>
              <p:cNvPr id="10" name="Group 9"/>
              <p:cNvGrpSpPr/>
              <p:nvPr/>
            </p:nvGrpSpPr>
            <p:grpSpPr>
              <a:xfrm>
                <a:off x="2209800" y="2630541"/>
                <a:ext cx="1804790" cy="1706472"/>
                <a:chOff x="2209800" y="2630541"/>
                <a:chExt cx="1804790" cy="1706472"/>
              </a:xfrm>
            </p:grpSpPr>
            <p:cxnSp>
              <p:nvCxnSpPr>
                <p:cNvPr id="11" name="Straight Connector 10"/>
                <p:cNvCxnSpPr/>
                <p:nvPr/>
              </p:nvCxnSpPr>
              <p:spPr>
                <a:xfrm>
                  <a:off x="2209800" y="2630541"/>
                  <a:ext cx="218463" cy="1218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19031" y="3234990"/>
                  <a:ext cx="1044844" cy="49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182318" y="3276600"/>
                  <a:ext cx="180119" cy="1009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3022078" y="2732157"/>
                  <a:ext cx="14590" cy="54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303262" y="3570130"/>
                  <a:ext cx="711328" cy="34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248436" y="3869820"/>
                  <a:ext cx="701913" cy="467193"/>
                </a:xfrm>
                <a:custGeom>
                  <a:avLst/>
                  <a:gdLst>
                    <a:gd name="connsiteX0" fmla="*/ 0 w 681926"/>
                    <a:gd name="connsiteY0" fmla="*/ 0 h 410705"/>
                    <a:gd name="connsiteX1" fmla="*/ 185980 w 681926"/>
                    <a:gd name="connsiteY1" fmla="*/ 15498 h 410705"/>
                    <a:gd name="connsiteX2" fmla="*/ 240224 w 681926"/>
                    <a:gd name="connsiteY2" fmla="*/ 30997 h 410705"/>
                    <a:gd name="connsiteX3" fmla="*/ 271221 w 681926"/>
                    <a:gd name="connsiteY3" fmla="*/ 61993 h 410705"/>
                    <a:gd name="connsiteX4" fmla="*/ 286719 w 681926"/>
                    <a:gd name="connsiteY4" fmla="*/ 154983 h 410705"/>
                    <a:gd name="connsiteX5" fmla="*/ 309966 w 681926"/>
                    <a:gd name="connsiteY5" fmla="*/ 178231 h 410705"/>
                    <a:gd name="connsiteX6" fmla="*/ 364211 w 681926"/>
                    <a:gd name="connsiteY6" fmla="*/ 240224 h 410705"/>
                    <a:gd name="connsiteX7" fmla="*/ 387458 w 681926"/>
                    <a:gd name="connsiteY7" fmla="*/ 247973 h 410705"/>
                    <a:gd name="connsiteX8" fmla="*/ 503695 w 681926"/>
                    <a:gd name="connsiteY8" fmla="*/ 224726 h 410705"/>
                    <a:gd name="connsiteX9" fmla="*/ 526943 w 681926"/>
                    <a:gd name="connsiteY9" fmla="*/ 216976 h 410705"/>
                    <a:gd name="connsiteX10" fmla="*/ 550190 w 681926"/>
                    <a:gd name="connsiteY10" fmla="*/ 209227 h 410705"/>
                    <a:gd name="connsiteX11" fmla="*/ 627682 w 681926"/>
                    <a:gd name="connsiteY11" fmla="*/ 216976 h 410705"/>
                    <a:gd name="connsiteX12" fmla="*/ 650929 w 681926"/>
                    <a:gd name="connsiteY12" fmla="*/ 224726 h 410705"/>
                    <a:gd name="connsiteX13" fmla="*/ 681926 w 681926"/>
                    <a:gd name="connsiteY13" fmla="*/ 232475 h 410705"/>
                    <a:gd name="connsiteX14" fmla="*/ 666427 w 681926"/>
                    <a:gd name="connsiteY14" fmla="*/ 371959 h 410705"/>
                    <a:gd name="connsiteX15" fmla="*/ 658678 w 681926"/>
                    <a:gd name="connsiteY15" fmla="*/ 410705 h 4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1926" h="410705">
                      <a:moveTo>
                        <a:pt x="0" y="0"/>
                      </a:moveTo>
                      <a:cubicBezTo>
                        <a:pt x="39211" y="2801"/>
                        <a:pt x="140558" y="9009"/>
                        <a:pt x="185980" y="15498"/>
                      </a:cubicBezTo>
                      <a:cubicBezTo>
                        <a:pt x="203004" y="17930"/>
                        <a:pt x="223667" y="25478"/>
                        <a:pt x="240224" y="30997"/>
                      </a:cubicBezTo>
                      <a:cubicBezTo>
                        <a:pt x="250556" y="41329"/>
                        <a:pt x="265601" y="48505"/>
                        <a:pt x="271221" y="61993"/>
                      </a:cubicBezTo>
                      <a:cubicBezTo>
                        <a:pt x="271795" y="63372"/>
                        <a:pt x="278264" y="140186"/>
                        <a:pt x="286719" y="154983"/>
                      </a:cubicBezTo>
                      <a:cubicBezTo>
                        <a:pt x="292156" y="164498"/>
                        <a:pt x="303238" y="169580"/>
                        <a:pt x="309966" y="178231"/>
                      </a:cubicBezTo>
                      <a:cubicBezTo>
                        <a:pt x="339555" y="216274"/>
                        <a:pt x="328752" y="222495"/>
                        <a:pt x="364211" y="240224"/>
                      </a:cubicBezTo>
                      <a:cubicBezTo>
                        <a:pt x="371517" y="243877"/>
                        <a:pt x="379709" y="245390"/>
                        <a:pt x="387458" y="247973"/>
                      </a:cubicBezTo>
                      <a:cubicBezTo>
                        <a:pt x="473431" y="238421"/>
                        <a:pt x="435014" y="247620"/>
                        <a:pt x="503695" y="224726"/>
                      </a:cubicBezTo>
                      <a:lnTo>
                        <a:pt x="526943" y="216976"/>
                      </a:lnTo>
                      <a:lnTo>
                        <a:pt x="550190" y="209227"/>
                      </a:lnTo>
                      <a:cubicBezTo>
                        <a:pt x="576021" y="211810"/>
                        <a:pt x="602024" y="213029"/>
                        <a:pt x="627682" y="216976"/>
                      </a:cubicBezTo>
                      <a:cubicBezTo>
                        <a:pt x="635755" y="218218"/>
                        <a:pt x="643075" y="222482"/>
                        <a:pt x="650929" y="224726"/>
                      </a:cubicBezTo>
                      <a:cubicBezTo>
                        <a:pt x="661169" y="227652"/>
                        <a:pt x="671594" y="229892"/>
                        <a:pt x="681926" y="232475"/>
                      </a:cubicBezTo>
                      <a:cubicBezTo>
                        <a:pt x="674829" y="317639"/>
                        <a:pt x="678303" y="306647"/>
                        <a:pt x="666427" y="371959"/>
                      </a:cubicBezTo>
                      <a:cubicBezTo>
                        <a:pt x="664071" y="384918"/>
                        <a:pt x="658678" y="410705"/>
                        <a:pt x="658678" y="410705"/>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grpSp>
        </p:grpSp>
      </p:gr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596" y="2148463"/>
            <a:ext cx="1513466" cy="1180293"/>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5684" y="2164342"/>
            <a:ext cx="1422795" cy="1202763"/>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0957" y="1243021"/>
            <a:ext cx="1498267" cy="1231323"/>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8478" y="2964322"/>
            <a:ext cx="1476229" cy="1295397"/>
          </a:xfrm>
          <a:prstGeom prst="rect">
            <a:avLst/>
          </a:prstGeom>
        </p:spPr>
      </p:pic>
      <p:cxnSp>
        <p:nvCxnSpPr>
          <p:cNvPr id="23" name="Straight Arrow Connector 22"/>
          <p:cNvCxnSpPr/>
          <p:nvPr/>
        </p:nvCxnSpPr>
        <p:spPr>
          <a:xfrm flipV="1">
            <a:off x="5129666" y="1933747"/>
            <a:ext cx="318348" cy="3604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58052" y="3053989"/>
            <a:ext cx="379924" cy="302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673287" y="1481924"/>
            <a:ext cx="167762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Allow 1 value for SA</a:t>
            </a:r>
          </a:p>
        </p:txBody>
      </p:sp>
      <p:sp>
        <p:nvSpPr>
          <p:cNvPr id="29" name="TextBox 28"/>
          <p:cNvSpPr txBox="1"/>
          <p:nvPr/>
        </p:nvSpPr>
        <p:spPr>
          <a:xfrm>
            <a:off x="6782087" y="3184899"/>
            <a:ext cx="167762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Allow 0 values for SA</a:t>
            </a:r>
          </a:p>
        </p:txBody>
      </p:sp>
      <p:sp>
        <p:nvSpPr>
          <p:cNvPr id="30" name="TextBox 29"/>
          <p:cNvSpPr txBox="1"/>
          <p:nvPr/>
        </p:nvSpPr>
        <p:spPr>
          <a:xfrm>
            <a:off x="358119" y="4088591"/>
            <a:ext cx="843192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Choose the value that  leaves maximum flexibility for subsequent variable assignments </a:t>
            </a:r>
          </a:p>
        </p:txBody>
      </p:sp>
    </p:spTree>
    <p:extLst>
      <p:ext uri="{BB962C8B-B14F-4D97-AF65-F5344CB8AC3E}">
        <p14:creationId xmlns:p14="http://schemas.microsoft.com/office/powerpoint/2010/main" val="2711758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371599" y="2557417"/>
            <a:ext cx="1851660" cy="1851660"/>
            <a:chOff x="457200" y="1600200"/>
            <a:chExt cx="2416271" cy="2352675"/>
          </a:xfrm>
        </p:grpSpPr>
        <p:pic>
          <p:nvPicPr>
            <p:cNvPr id="4" name="Picture 3" descr="G:\1.jpg"/>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2404745" cy="2352675"/>
            </a:xfrm>
            <a:prstGeom prst="rect">
              <a:avLst/>
            </a:prstGeom>
            <a:noFill/>
            <a:ln>
              <a:noFill/>
            </a:ln>
          </p:spPr>
        </p:pic>
        <p:sp>
          <p:nvSpPr>
            <p:cNvPr id="6" name="TextBox 5"/>
            <p:cNvSpPr txBox="1"/>
            <p:nvPr/>
          </p:nvSpPr>
          <p:spPr>
            <a:xfrm>
              <a:off x="2557145" y="1600200"/>
              <a:ext cx="304800" cy="3519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7" name="TextBox 6"/>
            <p:cNvSpPr txBox="1"/>
            <p:nvPr/>
          </p:nvSpPr>
          <p:spPr>
            <a:xfrm>
              <a:off x="2557145" y="1883033"/>
              <a:ext cx="304800" cy="3519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8" name="TextBox 7"/>
            <p:cNvSpPr txBox="1"/>
            <p:nvPr/>
          </p:nvSpPr>
          <p:spPr>
            <a:xfrm>
              <a:off x="2557145" y="2165866"/>
              <a:ext cx="304800" cy="3519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9" name="TextBox 8"/>
            <p:cNvSpPr txBox="1"/>
            <p:nvPr/>
          </p:nvSpPr>
          <p:spPr>
            <a:xfrm>
              <a:off x="2562908" y="2493703"/>
              <a:ext cx="304800" cy="3519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0" name="TextBox 9"/>
            <p:cNvSpPr txBox="1"/>
            <p:nvPr/>
          </p:nvSpPr>
          <p:spPr>
            <a:xfrm>
              <a:off x="2568671" y="2760738"/>
              <a:ext cx="304800" cy="3519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1" name="TextBox 10"/>
            <p:cNvSpPr txBox="1"/>
            <p:nvPr/>
          </p:nvSpPr>
          <p:spPr>
            <a:xfrm>
              <a:off x="2568671" y="3043571"/>
              <a:ext cx="304800" cy="3519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12" name="TextBox 11"/>
            <p:cNvSpPr txBox="1"/>
            <p:nvPr/>
          </p:nvSpPr>
          <p:spPr>
            <a:xfrm>
              <a:off x="2568671" y="3348645"/>
              <a:ext cx="304800" cy="35194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2</a:t>
              </a:r>
            </a:p>
          </p:txBody>
        </p:sp>
      </p:grpSp>
      <p:pic>
        <p:nvPicPr>
          <p:cNvPr id="14" name="Picture 13" descr="G:\2.jpg"/>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557417"/>
            <a:ext cx="1851660" cy="1851660"/>
          </a:xfrm>
          <a:prstGeom prst="rect">
            <a:avLst/>
          </a:prstGeom>
          <a:noFill/>
          <a:ln>
            <a:noFill/>
          </a:ln>
        </p:spPr>
      </p:pic>
      <p:sp>
        <p:nvSpPr>
          <p:cNvPr id="15" name="TextBox 14"/>
          <p:cNvSpPr txBox="1"/>
          <p:nvPr/>
        </p:nvSpPr>
        <p:spPr>
          <a:xfrm>
            <a:off x="4572518" y="3020612"/>
            <a:ext cx="236199" cy="300082"/>
          </a:xfrm>
          <a:prstGeom prst="rect">
            <a:avLst/>
          </a:prstGeom>
          <a:no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p:cNvSpPr txBox="1"/>
          <p:nvPr/>
        </p:nvSpPr>
        <p:spPr>
          <a:xfrm>
            <a:off x="4567023" y="2557418"/>
            <a:ext cx="23357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7" name="TextBox 16"/>
          <p:cNvSpPr txBox="1"/>
          <p:nvPr/>
        </p:nvSpPr>
        <p:spPr>
          <a:xfrm>
            <a:off x="4567023" y="2799189"/>
            <a:ext cx="23357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18" name="TextBox 17"/>
          <p:cNvSpPr txBox="1"/>
          <p:nvPr/>
        </p:nvSpPr>
        <p:spPr>
          <a:xfrm>
            <a:off x="4581450" y="3259386"/>
            <a:ext cx="23357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9" name="TextBox 18"/>
          <p:cNvSpPr txBox="1"/>
          <p:nvPr/>
        </p:nvSpPr>
        <p:spPr>
          <a:xfrm>
            <a:off x="4590382" y="3477812"/>
            <a:ext cx="23357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0" name="TextBox 19"/>
          <p:cNvSpPr txBox="1"/>
          <p:nvPr/>
        </p:nvSpPr>
        <p:spPr>
          <a:xfrm>
            <a:off x="4581450" y="3701003"/>
            <a:ext cx="23357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21" name="TextBox 20"/>
          <p:cNvSpPr txBox="1"/>
          <p:nvPr/>
        </p:nvSpPr>
        <p:spPr>
          <a:xfrm>
            <a:off x="4583178" y="3943445"/>
            <a:ext cx="23357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2" name="TextBox 21"/>
          <p:cNvSpPr txBox="1"/>
          <p:nvPr/>
        </p:nvSpPr>
        <p:spPr>
          <a:xfrm>
            <a:off x="4575140" y="4161246"/>
            <a:ext cx="23357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0</a:t>
            </a: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6212" y="2560627"/>
            <a:ext cx="1851660" cy="1848450"/>
          </a:xfrm>
          <a:prstGeom prst="rect">
            <a:avLst/>
          </a:prstGeom>
        </p:spPr>
      </p:pic>
      <p:sp>
        <p:nvSpPr>
          <p:cNvPr id="26" name="Content Placeholder 2"/>
          <p:cNvSpPr>
            <a:spLocks noGrp="1"/>
          </p:cNvSpPr>
          <p:nvPr>
            <p:ph idx="1"/>
          </p:nvPr>
        </p:nvSpPr>
        <p:spPr>
          <a:xfrm>
            <a:off x="331839" y="1098555"/>
            <a:ext cx="8613058" cy="1257300"/>
          </a:xfrm>
        </p:spPr>
        <p:txBody>
          <a:bodyPr>
            <a:normAutofit/>
          </a:bodyPr>
          <a:lstStyle/>
          <a:p>
            <a:pPr>
              <a:buClr>
                <a:schemeClr val="tx1"/>
              </a:buClr>
              <a:buSzPct val="100000"/>
            </a:pPr>
            <a:r>
              <a:rPr lang="en-SG" sz="1800" dirty="0"/>
              <a:t>A local heuristic search method for solving CSPs</a:t>
            </a:r>
          </a:p>
          <a:p>
            <a:pPr>
              <a:buClr>
                <a:schemeClr val="tx1"/>
              </a:buClr>
              <a:buSzPct val="100000"/>
            </a:pPr>
            <a:r>
              <a:rPr lang="en-SG" sz="1800" dirty="0"/>
              <a:t>Given an initial assignment, selects a variable in the scope of a violated constraint and assigns it to the value that minimises the number of violated constraints</a:t>
            </a:r>
          </a:p>
        </p:txBody>
      </p:sp>
      <p:sp>
        <p:nvSpPr>
          <p:cNvPr id="27" name="Title 1"/>
          <p:cNvSpPr>
            <a:spLocks noGrp="1"/>
          </p:cNvSpPr>
          <p:nvPr>
            <p:ph type="title"/>
          </p:nvPr>
        </p:nvSpPr>
        <p:spPr>
          <a:xfrm>
            <a:off x="331839" y="150755"/>
            <a:ext cx="7211961" cy="857250"/>
          </a:xfrm>
        </p:spPr>
        <p:txBody>
          <a:bodyPr>
            <a:normAutofit fontScale="90000"/>
          </a:bodyPr>
          <a:lstStyle/>
          <a:p>
            <a:pPr algn="l"/>
            <a:r>
              <a:rPr lang="en-SG" b="1" dirty="0"/>
              <a:t>Min-Conflicts Heuristic (8-queens)</a:t>
            </a:r>
          </a:p>
        </p:txBody>
      </p:sp>
      <p:sp>
        <p:nvSpPr>
          <p:cNvPr id="28" name="TextBox 27"/>
          <p:cNvSpPr txBox="1"/>
          <p:nvPr/>
        </p:nvSpPr>
        <p:spPr>
          <a:xfrm>
            <a:off x="2963375" y="4161245"/>
            <a:ext cx="236199" cy="300082"/>
          </a:xfrm>
          <a:prstGeom prst="rect">
            <a:avLst/>
          </a:prstGeom>
          <a:noFill/>
          <a:ln w="19050">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376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3581" y="2571750"/>
            <a:ext cx="3859938" cy="1777490"/>
          </a:xfrm>
        </p:spPr>
        <p:txBody>
          <a:bodyPr>
            <a:normAutofit fontScale="90000"/>
          </a:bodyPr>
          <a:lstStyle/>
          <a:p>
            <a:r>
              <a:rPr lang="en-SG" sz="2700" b="1" dirty="0">
                <a:solidFill>
                  <a:schemeClr val="bg1"/>
                </a:solidFill>
              </a:rPr>
              <a:t>CZ3005</a:t>
            </a:r>
            <a:br>
              <a:rPr lang="en-SG" sz="2700" b="1" dirty="0">
                <a:solidFill>
                  <a:schemeClr val="bg1"/>
                </a:solidFill>
              </a:rPr>
            </a:br>
            <a:r>
              <a:rPr lang="en-SG" sz="2700" b="1" dirty="0">
                <a:solidFill>
                  <a:schemeClr val="bg1"/>
                </a:solidFill>
              </a:rPr>
              <a:t>Artificial Intelligence</a:t>
            </a:r>
            <a:br>
              <a:rPr lang="en-SG" sz="2700" b="1" dirty="0">
                <a:solidFill>
                  <a:schemeClr val="bg1"/>
                </a:solidFill>
              </a:rPr>
            </a:br>
            <a:br>
              <a:rPr lang="en-SG" sz="2700" b="1" dirty="0">
                <a:solidFill>
                  <a:schemeClr val="bg1"/>
                </a:solidFill>
              </a:rPr>
            </a:br>
            <a:r>
              <a:rPr lang="en-SG" sz="2700" b="1" dirty="0">
                <a:solidFill>
                  <a:srgbClr val="FFC000"/>
                </a:solidFill>
              </a:rPr>
              <a:t>A</a:t>
            </a:r>
            <a:r>
              <a:rPr lang="en-SG" altLang="en-US" sz="2700" b="1" dirty="0">
                <a:solidFill>
                  <a:srgbClr val="FFC000"/>
                </a:solidFill>
              </a:rPr>
              <a:t>dversarial Search</a:t>
            </a:r>
            <a:br>
              <a:rPr lang="fr-FR" altLang="en-US" sz="3200" b="1" dirty="0">
                <a:solidFill>
                  <a:srgbClr val="FFC000"/>
                </a:solidFill>
              </a:rPr>
            </a:br>
            <a:endParaRPr lang="en-US" sz="3000" b="1" dirty="0">
              <a:solidFill>
                <a:srgbClr val="FFC000"/>
              </a:solidFill>
              <a:cs typeface="Arial"/>
            </a:endParaRPr>
          </a:p>
        </p:txBody>
      </p:sp>
      <p:pic>
        <p:nvPicPr>
          <p:cNvPr id="1028" name="Picture 4" descr="Happy Chinese New Year! How Tradition and Trends Intersect Across APAC -  Think with Google">
            <a:extLst>
              <a:ext uri="{FF2B5EF4-FFF2-40B4-BE49-F238E27FC236}">
                <a16:creationId xmlns:a16="http://schemas.microsoft.com/office/drawing/2014/main" id="{3C46A274-46A2-8444-817E-C47F3D1FB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821"/>
            <a:ext cx="9144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019 Earth Pig forecast for those born in the year of the tiger - Home &amp;amp;  Decor Singapore">
            <a:extLst>
              <a:ext uri="{FF2B5EF4-FFF2-40B4-BE49-F238E27FC236}">
                <a16:creationId xmlns:a16="http://schemas.microsoft.com/office/drawing/2014/main" id="{034F483D-1367-5C47-A152-AED2AC4AF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6335" y="2757821"/>
            <a:ext cx="2123662" cy="2123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inese New Year Greetings: Lucky Wishes and Sayings">
            <a:extLst>
              <a:ext uri="{FF2B5EF4-FFF2-40B4-BE49-F238E27FC236}">
                <a16:creationId xmlns:a16="http://schemas.microsoft.com/office/drawing/2014/main" id="{35ED31E8-8A47-E442-8A9E-75C4F62DC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4872" y="2726821"/>
            <a:ext cx="3050848" cy="215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272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206" y="289988"/>
            <a:ext cx="8229600" cy="543191"/>
          </a:xfrm>
        </p:spPr>
        <p:txBody>
          <a:bodyPr>
            <a:normAutofit fontScale="90000"/>
          </a:bodyPr>
          <a:lstStyle/>
          <a:p>
            <a:pPr algn="l"/>
            <a:r>
              <a:rPr lang="en-SG" b="1" dirty="0"/>
              <a:t>Games as Search Problems</a:t>
            </a:r>
          </a:p>
        </p:txBody>
      </p:sp>
      <p:sp>
        <p:nvSpPr>
          <p:cNvPr id="3" name="Content Placeholder 2"/>
          <p:cNvSpPr>
            <a:spLocks noGrp="1"/>
          </p:cNvSpPr>
          <p:nvPr>
            <p:ph idx="1"/>
          </p:nvPr>
        </p:nvSpPr>
        <p:spPr>
          <a:xfrm>
            <a:off x="398206" y="1092432"/>
            <a:ext cx="8229600" cy="2907092"/>
          </a:xfrm>
        </p:spPr>
        <p:txBody>
          <a:bodyPr>
            <a:noAutofit/>
          </a:bodyPr>
          <a:lstStyle/>
          <a:p>
            <a:pPr marL="0" indent="0">
              <a:spcBef>
                <a:spcPts val="0"/>
              </a:spcBef>
              <a:buNone/>
            </a:pPr>
            <a:r>
              <a:rPr lang="en-SG" sz="1800" dirty="0"/>
              <a:t>Abstraction</a:t>
            </a:r>
          </a:p>
          <a:p>
            <a:pPr>
              <a:spcBef>
                <a:spcPts val="0"/>
              </a:spcBef>
              <a:buClr>
                <a:schemeClr val="tx1"/>
              </a:buClr>
              <a:buSzPct val="100000"/>
              <a:buFont typeface="Arial" panose="020B0604020202020204" pitchFamily="34" charset="0"/>
              <a:buChar char="•"/>
            </a:pPr>
            <a:r>
              <a:rPr lang="en-SG" sz="1800" dirty="0"/>
              <a:t>Ideal representation of real world problems</a:t>
            </a:r>
          </a:p>
          <a:p>
            <a:pPr lvl="1">
              <a:spcBef>
                <a:spcPts val="0"/>
              </a:spcBef>
              <a:buClr>
                <a:schemeClr val="tx1"/>
              </a:buClr>
              <a:buFont typeface="Arial" panose="020B0604020202020204" pitchFamily="34" charset="0"/>
              <a:buChar char="•"/>
            </a:pPr>
            <a:r>
              <a:rPr lang="en-SG" sz="1800" dirty="0"/>
              <a:t>e.g. board games, chess, go, etc. as an abstraction of war games</a:t>
            </a:r>
          </a:p>
          <a:p>
            <a:pPr lvl="1">
              <a:spcBef>
                <a:spcPts val="0"/>
              </a:spcBef>
              <a:buClr>
                <a:schemeClr val="tx1"/>
              </a:buClr>
              <a:buFont typeface="Arial" panose="020B0604020202020204" pitchFamily="34" charset="0"/>
              <a:buChar char="•"/>
            </a:pPr>
            <a:r>
              <a:rPr lang="en-SG" sz="1800" dirty="0"/>
              <a:t>Perfect information, i.e. fully observable</a:t>
            </a:r>
          </a:p>
          <a:p>
            <a:pPr>
              <a:spcBef>
                <a:spcPts val="0"/>
              </a:spcBef>
              <a:buClr>
                <a:schemeClr val="tx1"/>
              </a:buClr>
              <a:buSzPct val="100000"/>
              <a:buFont typeface="Arial" panose="020B0604020202020204" pitchFamily="34" charset="0"/>
              <a:buChar char="•"/>
            </a:pPr>
            <a:r>
              <a:rPr lang="en-SG" sz="1800" dirty="0"/>
              <a:t>Accurate formulation: state space representation</a:t>
            </a:r>
          </a:p>
          <a:p>
            <a:pPr marL="0" indent="0">
              <a:spcBef>
                <a:spcPts val="0"/>
              </a:spcBef>
              <a:buClr>
                <a:schemeClr val="tx1"/>
              </a:buClr>
              <a:buSzPct val="50000"/>
              <a:buNone/>
            </a:pPr>
            <a:endParaRPr lang="en-SG" sz="1800" dirty="0"/>
          </a:p>
          <a:p>
            <a:pPr marL="0" indent="0">
              <a:spcBef>
                <a:spcPts val="0"/>
              </a:spcBef>
              <a:buClr>
                <a:srgbClr val="270AFC"/>
              </a:buClr>
              <a:buSzPct val="50000"/>
              <a:buNone/>
            </a:pPr>
            <a:r>
              <a:rPr lang="en-SG" sz="1800" dirty="0"/>
              <a:t>Uncertainty</a:t>
            </a:r>
          </a:p>
          <a:p>
            <a:pPr>
              <a:spcBef>
                <a:spcPts val="0"/>
              </a:spcBef>
              <a:buClr>
                <a:schemeClr val="tx1"/>
              </a:buClr>
              <a:buSzPct val="100000"/>
              <a:buFont typeface="Arial" panose="020B0604020202020204" pitchFamily="34" charset="0"/>
              <a:buChar char="•"/>
            </a:pPr>
            <a:r>
              <a:rPr lang="en-SG" sz="1800" dirty="0"/>
              <a:t>Account for the existence of </a:t>
            </a:r>
            <a:r>
              <a:rPr lang="en-SG" sz="1800" dirty="0">
                <a:solidFill>
                  <a:srgbClr val="270AFC"/>
                </a:solidFill>
              </a:rPr>
              <a:t>hostile </a:t>
            </a:r>
            <a:r>
              <a:rPr lang="en-SG" sz="1800" dirty="0"/>
              <a:t>agents (players)</a:t>
            </a:r>
          </a:p>
          <a:p>
            <a:pPr lvl="1">
              <a:spcBef>
                <a:spcPts val="0"/>
              </a:spcBef>
              <a:buClr>
                <a:schemeClr val="tx1"/>
              </a:buClr>
              <a:buFont typeface="Arial" panose="020B0604020202020204" pitchFamily="34" charset="0"/>
              <a:buChar char="•"/>
            </a:pPr>
            <a:r>
              <a:rPr lang="en-SG" sz="1800" dirty="0"/>
              <a:t>Other agents acting so as to diminish the agent's well-being</a:t>
            </a:r>
          </a:p>
          <a:p>
            <a:pPr lvl="1">
              <a:spcBef>
                <a:spcPts val="0"/>
              </a:spcBef>
              <a:buClr>
                <a:schemeClr val="tx1"/>
              </a:buClr>
              <a:buFont typeface="Arial" panose="020B0604020202020204" pitchFamily="34" charset="0"/>
              <a:buChar char="•"/>
            </a:pPr>
            <a:r>
              <a:rPr lang="en-SG" sz="1800" dirty="0"/>
              <a:t>Uncertainty (about other agents' actions):</a:t>
            </a:r>
          </a:p>
          <a:p>
            <a:pPr lvl="2">
              <a:spcBef>
                <a:spcPts val="0"/>
              </a:spcBef>
              <a:buClr>
                <a:schemeClr val="tx1"/>
              </a:buClr>
              <a:buSzPct val="100000"/>
              <a:buFont typeface="Arial" panose="020B0604020202020204" pitchFamily="34" charset="0"/>
              <a:buChar char="•"/>
            </a:pPr>
            <a:r>
              <a:rPr lang="en-SG" sz="1800" dirty="0"/>
              <a:t>not due to the effect of non-deterministic actions</a:t>
            </a:r>
          </a:p>
          <a:p>
            <a:pPr lvl="2">
              <a:spcBef>
                <a:spcPts val="0"/>
              </a:spcBef>
              <a:buClr>
                <a:schemeClr val="tx1"/>
              </a:buClr>
              <a:buSzPct val="100000"/>
              <a:buFont typeface="Arial" panose="020B0604020202020204" pitchFamily="34" charset="0"/>
              <a:buChar char="•"/>
            </a:pPr>
            <a:r>
              <a:rPr lang="en-SG" sz="1800" dirty="0"/>
              <a:t>not due to randomness</a:t>
            </a:r>
          </a:p>
          <a:p>
            <a:pPr marL="914400" lvl="2" indent="0">
              <a:spcBef>
                <a:spcPts val="0"/>
              </a:spcBef>
              <a:buClr>
                <a:schemeClr val="tx1"/>
              </a:buClr>
              <a:buSzPct val="100000"/>
              <a:buNone/>
            </a:pPr>
            <a:r>
              <a:rPr lang="en-SG" sz="1800" dirty="0">
                <a:sym typeface="Wingdings" panose="05000000000000000000" pitchFamily="2" charset="2"/>
              </a:rPr>
              <a:t> </a:t>
            </a:r>
            <a:r>
              <a:rPr lang="en-SG" sz="1800" dirty="0"/>
              <a:t>Contingency problem</a:t>
            </a:r>
            <a:endParaRPr lang="en-SG" sz="1800" dirty="0">
              <a:solidFill>
                <a:srgbClr val="270AFC"/>
              </a:solidFill>
            </a:endParaRPr>
          </a:p>
        </p:txBody>
      </p:sp>
    </p:spTree>
    <p:extLst>
      <p:ext uri="{BB962C8B-B14F-4D97-AF65-F5344CB8AC3E}">
        <p14:creationId xmlns:p14="http://schemas.microsoft.com/office/powerpoint/2010/main" val="164721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225" y="299905"/>
            <a:ext cx="8229600" cy="543191"/>
          </a:xfrm>
        </p:spPr>
        <p:txBody>
          <a:bodyPr>
            <a:normAutofit fontScale="90000"/>
          </a:bodyPr>
          <a:lstStyle/>
          <a:p>
            <a:pPr algn="l"/>
            <a:r>
              <a:rPr lang="en-SG" b="1" dirty="0"/>
              <a:t>Games as Search 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1281" y="1084006"/>
                <a:ext cx="8749480" cy="4000500"/>
              </a:xfrm>
            </p:spPr>
            <p:txBody>
              <a:bodyPr anchor="t">
                <a:noAutofit/>
              </a:bodyPr>
              <a:lstStyle/>
              <a:p>
                <a:pPr marL="0" indent="0">
                  <a:buNone/>
                </a:pPr>
                <a:r>
                  <a:rPr lang="en-SG" sz="1800" dirty="0">
                    <a:latin typeface="Arial" panose="020B0604020202020204" pitchFamily="34" charset="0"/>
                    <a:cs typeface="Arial" panose="020B0604020202020204" pitchFamily="34" charset="0"/>
                  </a:rPr>
                  <a:t>Complexity</a:t>
                </a:r>
              </a:p>
              <a:p>
                <a:pPr>
                  <a:buClr>
                    <a:schemeClr val="tx1"/>
                  </a:buClr>
                  <a:buFont typeface="Arial" panose="020B0604020202020204" pitchFamily="34" charset="0"/>
                  <a:buChar char="•"/>
                </a:pPr>
                <a:r>
                  <a:rPr lang="en-SG" sz="1800" dirty="0">
                    <a:latin typeface="Arial" panose="020B0604020202020204" pitchFamily="34" charset="0"/>
                    <a:cs typeface="Arial" panose="020B0604020202020204" pitchFamily="34" charset="0"/>
                  </a:rPr>
                  <a:t>Games are abstract but not simple</a:t>
                </a:r>
              </a:p>
              <a:p>
                <a:pPr lvl="1">
                  <a:buClr>
                    <a:schemeClr val="tx1"/>
                  </a:buClr>
                  <a:buSzPct val="100000"/>
                  <a:buFont typeface="Arial" panose="020B0604020202020204" pitchFamily="34" charset="0"/>
                  <a:buChar char="•"/>
                </a:pPr>
                <a:r>
                  <a:rPr lang="en-SG" sz="1800" dirty="0">
                    <a:latin typeface="Arial" panose="020B0604020202020204" pitchFamily="34" charset="0"/>
                    <a:cs typeface="Arial" panose="020B0604020202020204" pitchFamily="34" charset="0"/>
                  </a:rPr>
                  <a:t>e.g. chess: average branching factor = 35, game length &gt; 50</a:t>
                </a:r>
              </a:p>
              <a:p>
                <a:pPr lvl="1">
                  <a:buClr>
                    <a:schemeClr val="tx1"/>
                  </a:buClr>
                  <a:buSzPct val="100000"/>
                  <a:buFont typeface="Wingdings" panose="05000000000000000000" pitchFamily="2" charset="2"/>
                  <a:buChar char="à"/>
                </a:pPr>
                <a:r>
                  <a:rPr lang="en-SG" sz="1800" dirty="0">
                    <a:latin typeface="Arial" panose="020B0604020202020204" pitchFamily="34" charset="0"/>
                    <a:cs typeface="Arial" panose="020B0604020202020204" pitchFamily="34" charset="0"/>
                  </a:rPr>
                  <a:t>complexity = </a:t>
                </a:r>
                <a14:m>
                  <m:oMath xmlns:m="http://schemas.openxmlformats.org/officeDocument/2006/math">
                    <m:sSup>
                      <m:sSupPr>
                        <m:ctrlPr>
                          <a:rPr lang="en-SG" sz="1800" i="1">
                            <a:latin typeface="Cambria Math" panose="02040503050406030204" pitchFamily="18" charset="0"/>
                          </a:rPr>
                        </m:ctrlPr>
                      </m:sSupPr>
                      <m:e>
                        <m:r>
                          <a:rPr lang="en-US" sz="1800">
                            <a:latin typeface="Cambria Math" panose="02040503050406030204" pitchFamily="18" charset="0"/>
                          </a:rPr>
                          <m:t>35</m:t>
                        </m:r>
                      </m:e>
                      <m:sup>
                        <m:r>
                          <a:rPr lang="en-US" sz="1800">
                            <a:latin typeface="Cambria Math" panose="02040503050406030204" pitchFamily="18" charset="0"/>
                          </a:rPr>
                          <m:t>50</m:t>
                        </m:r>
                      </m:sup>
                    </m:sSup>
                  </m:oMath>
                </a14:m>
                <a:r>
                  <a:rPr lang="en-SG" sz="1800" dirty="0">
                    <a:latin typeface="Arial" panose="020B0604020202020204" pitchFamily="34" charset="0"/>
                    <a:cs typeface="Arial" panose="020B0604020202020204" pitchFamily="34" charset="0"/>
                  </a:rPr>
                  <a:t>(only </a:t>
                </a:r>
                <a14:m>
                  <m:oMath xmlns:m="http://schemas.openxmlformats.org/officeDocument/2006/math">
                    <m:sSup>
                      <m:sSupPr>
                        <m:ctrlPr>
                          <a:rPr lang="en-SG" sz="1800" i="1" dirty="0">
                            <a:latin typeface="Cambria Math" panose="02040503050406030204" pitchFamily="18" charset="0"/>
                          </a:rPr>
                        </m:ctrlPr>
                      </m:sSupPr>
                      <m:e>
                        <m:r>
                          <a:rPr lang="en-US" sz="1800" dirty="0">
                            <a:latin typeface="Cambria Math" panose="02040503050406030204" pitchFamily="18" charset="0"/>
                          </a:rPr>
                          <m:t>10</m:t>
                        </m:r>
                      </m:e>
                      <m:sup>
                        <m:r>
                          <a:rPr lang="en-US" sz="1800" dirty="0">
                            <a:latin typeface="Cambria Math" panose="02040503050406030204" pitchFamily="18" charset="0"/>
                          </a:rPr>
                          <m:t>40</m:t>
                        </m:r>
                      </m:sup>
                    </m:sSup>
                    <m:r>
                      <a:rPr lang="en-SG" sz="1800" dirty="0">
                        <a:latin typeface="Cambria Math" panose="02040503050406030204" pitchFamily="18" charset="0"/>
                      </a:rPr>
                      <m:t> </m:t>
                    </m:r>
                  </m:oMath>
                </a14:m>
                <a:r>
                  <a:rPr lang="en-SG" sz="1800" dirty="0">
                    <a:latin typeface="Arial" panose="020B0604020202020204" pitchFamily="34" charset="0"/>
                    <a:cs typeface="Arial" panose="020B0604020202020204" pitchFamily="34" charset="0"/>
                  </a:rPr>
                  <a:t>for legal moves)</a:t>
                </a:r>
              </a:p>
              <a:p>
                <a:pPr lvl="1">
                  <a:buClr>
                    <a:schemeClr val="tx1"/>
                  </a:buClr>
                  <a:buSzPct val="100000"/>
                  <a:buFont typeface="Wingdings" panose="05000000000000000000" pitchFamily="2" charset="2"/>
                  <a:buChar char="à"/>
                </a:pPr>
                <a:endParaRPr lang="en-SG" sz="1800" dirty="0">
                  <a:latin typeface="Arial" panose="020B0604020202020204" pitchFamily="34" charset="0"/>
                  <a:cs typeface="Arial" panose="020B0604020202020204" pitchFamily="34" charset="0"/>
                </a:endParaRPr>
              </a:p>
              <a:p>
                <a:pPr>
                  <a:buClr>
                    <a:schemeClr val="tx1"/>
                  </a:buClr>
                  <a:buFont typeface="Arial" panose="020B0604020202020204" pitchFamily="34" charset="0"/>
                  <a:buChar char="•"/>
                </a:pPr>
                <a:r>
                  <a:rPr lang="en-SG" sz="1800" dirty="0">
                    <a:latin typeface="Arial" panose="020B0604020202020204" pitchFamily="34" charset="0"/>
                    <a:cs typeface="Arial" panose="020B0604020202020204" pitchFamily="34" charset="0"/>
                  </a:rPr>
                  <a:t>Games are usually time limited</a:t>
                </a:r>
              </a:p>
              <a:p>
                <a:pPr lvl="1">
                  <a:buClr>
                    <a:schemeClr val="tx1"/>
                  </a:buClr>
                  <a:buSzPct val="100000"/>
                  <a:buFont typeface="Arial" panose="020B0604020202020204" pitchFamily="34" charset="0"/>
                  <a:buChar char="•"/>
                </a:pPr>
                <a:r>
                  <a:rPr lang="en-SG" sz="1800" dirty="0">
                    <a:latin typeface="Arial" panose="020B0604020202020204" pitchFamily="34" charset="0"/>
                    <a:cs typeface="Arial" panose="020B0604020202020204" pitchFamily="34" charset="0"/>
                  </a:rPr>
                  <a:t>Complete search (for the optimal solution) not possible</a:t>
                </a:r>
              </a:p>
              <a:p>
                <a:pPr marL="457200" lvl="1" indent="0">
                  <a:buClr>
                    <a:schemeClr val="tx1"/>
                  </a:buClr>
                  <a:buSzPct val="100000"/>
                  <a:buNone/>
                </a:pPr>
                <a:r>
                  <a:rPr lang="en-SG" sz="1800" dirty="0">
                    <a:latin typeface="Arial" panose="020B0604020202020204" pitchFamily="34" charset="0"/>
                    <a:cs typeface="Arial" panose="020B0604020202020204" pitchFamily="34" charset="0"/>
                    <a:sym typeface="Wingdings" panose="05000000000000000000" pitchFamily="2" charset="2"/>
                  </a:rPr>
                  <a:t> </a:t>
                </a:r>
                <a:r>
                  <a:rPr lang="en-SG" sz="1800" dirty="0">
                    <a:latin typeface="Arial" panose="020B0604020202020204" pitchFamily="34" charset="0"/>
                    <a:cs typeface="Arial" panose="020B0604020202020204" pitchFamily="34" charset="0"/>
                  </a:rPr>
                  <a:t>uncertainty on actions desirability</a:t>
                </a:r>
              </a:p>
              <a:p>
                <a:pPr lvl="1">
                  <a:buClr>
                    <a:schemeClr val="tx1"/>
                  </a:buClr>
                  <a:buSzPct val="100000"/>
                  <a:buFont typeface="Arial" panose="020B0604020202020204" pitchFamily="34" charset="0"/>
                  <a:buChar char="•"/>
                </a:pPr>
                <a:r>
                  <a:rPr lang="en-SG" sz="1800" dirty="0">
                    <a:latin typeface="Arial" panose="020B0604020202020204" pitchFamily="34" charset="0"/>
                    <a:cs typeface="Arial" panose="020B0604020202020204" pitchFamily="34" charset="0"/>
                  </a:rPr>
                  <a:t>Search efficiency is crucial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1281" y="1084006"/>
                <a:ext cx="8749480" cy="4000500"/>
              </a:xfrm>
              <a:blipFill>
                <a:blip r:embed="rId3"/>
                <a:stretch>
                  <a:fillRect l="-627" t="-915"/>
                </a:stretch>
              </a:blipFill>
            </p:spPr>
            <p:txBody>
              <a:bodyPr/>
              <a:lstStyle/>
              <a:p>
                <a:r>
                  <a:rPr lang="en-SG">
                    <a:noFill/>
                  </a:rPr>
                  <a:t> </a:t>
                </a:r>
              </a:p>
            </p:txBody>
          </p:sp>
        </mc:Fallback>
      </mc:AlternateContent>
    </p:spTree>
    <p:extLst>
      <p:ext uri="{BB962C8B-B14F-4D97-AF65-F5344CB8AC3E}">
        <p14:creationId xmlns:p14="http://schemas.microsoft.com/office/powerpoint/2010/main" val="1460289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804" y="326504"/>
            <a:ext cx="8229600" cy="543191"/>
          </a:xfrm>
        </p:spPr>
        <p:txBody>
          <a:bodyPr>
            <a:normAutofit fontScale="90000"/>
          </a:bodyPr>
          <a:lstStyle/>
          <a:p>
            <a:pPr algn="l"/>
            <a:br>
              <a:rPr lang="en-SG" b="1" dirty="0"/>
            </a:br>
            <a:r>
              <a:rPr lang="en-SG" b="1" dirty="0"/>
              <a:t>Types of Games</a:t>
            </a:r>
            <a:br>
              <a:rPr lang="en-SG" dirty="0"/>
            </a:br>
            <a:endParaRPr lang="en-SG" dirty="0"/>
          </a:p>
        </p:txBody>
      </p:sp>
      <p:sp>
        <p:nvSpPr>
          <p:cNvPr id="4" name="Rectangle 3"/>
          <p:cNvSpPr/>
          <p:nvPr/>
        </p:nvSpPr>
        <p:spPr>
          <a:xfrm>
            <a:off x="582562" y="3628354"/>
            <a:ext cx="8104238"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this course, we only focus on Perfect information</a:t>
            </a: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each player has complete information about his opponent's position and about the choices available to him</a:t>
            </a:r>
            <a:endParaRPr kumimoji="0" lang="en-SG" sz="1800" b="0" i="0" u="none" strike="noStrike" kern="1200" cap="none" spc="0" normalizeH="0" baseline="0" noProof="0" dirty="0">
              <a:ln>
                <a:noFill/>
              </a:ln>
              <a:solidFill>
                <a:srgbClr val="270AFC"/>
              </a:solidFill>
              <a:effectLst/>
              <a:uLnTx/>
              <a:uFillTx/>
              <a:latin typeface="Arial" panose="020B0604020202020204" pitchFamily="34" charset="0"/>
              <a:ea typeface="+mn-ea"/>
              <a:cs typeface="Arial" panose="020B0604020202020204" pitchFamily="34" charset="0"/>
            </a:endParaRPr>
          </a:p>
        </p:txBody>
      </p:sp>
      <p:grpSp>
        <p:nvGrpSpPr>
          <p:cNvPr id="7" name="Group 6"/>
          <p:cNvGrpSpPr/>
          <p:nvPr/>
        </p:nvGrpSpPr>
        <p:grpSpPr>
          <a:xfrm>
            <a:off x="1117360" y="1211516"/>
            <a:ext cx="7034641" cy="2327960"/>
            <a:chOff x="1905122" y="1363241"/>
            <a:chExt cx="5486741" cy="1612990"/>
          </a:xfrm>
        </p:grpSpPr>
        <p:grpSp>
          <p:nvGrpSpPr>
            <p:cNvPr id="23" name="Group 22"/>
            <p:cNvGrpSpPr/>
            <p:nvPr/>
          </p:nvGrpSpPr>
          <p:grpSpPr>
            <a:xfrm>
              <a:off x="1905122" y="1376031"/>
              <a:ext cx="5486741" cy="1600200"/>
              <a:chOff x="1741126" y="3063413"/>
              <a:chExt cx="7315654" cy="2133600"/>
            </a:xfrm>
          </p:grpSpPr>
          <p:sp>
            <p:nvSpPr>
              <p:cNvPr id="3" name="Rectangle 2"/>
              <p:cNvSpPr/>
              <p:nvPr/>
            </p:nvSpPr>
            <p:spPr>
              <a:xfrm>
                <a:off x="1818338" y="3063413"/>
                <a:ext cx="7098074"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grpSp>
            <p:nvGrpSpPr>
              <p:cNvPr id="19" name="Group 18"/>
              <p:cNvGrpSpPr/>
              <p:nvPr/>
            </p:nvGrpSpPr>
            <p:grpSpPr>
              <a:xfrm>
                <a:off x="1741126" y="3107441"/>
                <a:ext cx="7315654" cy="1876998"/>
                <a:chOff x="1741126" y="3107441"/>
                <a:chExt cx="7315654" cy="1876998"/>
              </a:xfrm>
            </p:grpSpPr>
            <p:grpSp>
              <p:nvGrpSpPr>
                <p:cNvPr id="11" name="Group 10"/>
                <p:cNvGrpSpPr/>
                <p:nvPr/>
              </p:nvGrpSpPr>
              <p:grpSpPr>
                <a:xfrm>
                  <a:off x="4267199" y="3429000"/>
                  <a:ext cx="4419601" cy="987040"/>
                  <a:chOff x="3733799" y="3581400"/>
                  <a:chExt cx="4419601" cy="987040"/>
                </a:xfrm>
              </p:grpSpPr>
              <p:sp>
                <p:nvSpPr>
                  <p:cNvPr id="8" name="Rectangle 7"/>
                  <p:cNvSpPr/>
                  <p:nvPr/>
                </p:nvSpPr>
                <p:spPr>
                  <a:xfrm>
                    <a:off x="5638800" y="3581400"/>
                    <a:ext cx="2514600" cy="7620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0" name="Group 9"/>
                  <p:cNvGrpSpPr/>
                  <p:nvPr/>
                </p:nvGrpSpPr>
                <p:grpSpPr>
                  <a:xfrm>
                    <a:off x="3733799" y="3581400"/>
                    <a:ext cx="3882978" cy="987040"/>
                    <a:chOff x="3898231" y="3581400"/>
                    <a:chExt cx="3882978" cy="987040"/>
                  </a:xfrm>
                </p:grpSpPr>
                <p:sp>
                  <p:nvSpPr>
                    <p:cNvPr id="5" name="Rectangle 4"/>
                    <p:cNvSpPr/>
                    <p:nvPr/>
                  </p:nvSpPr>
                  <p:spPr>
                    <a:xfrm>
                      <a:off x="3974432" y="3581400"/>
                      <a:ext cx="1828800" cy="7620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898231" y="3715435"/>
                      <a:ext cx="2032482" cy="853005"/>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Chess, Checkers,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Go, Othello</a:t>
                      </a:r>
                    </a:p>
                  </p:txBody>
                </p:sp>
                <p:sp>
                  <p:nvSpPr>
                    <p:cNvPr id="9" name="TextBox 8"/>
                    <p:cNvSpPr txBox="1"/>
                    <p:nvPr/>
                  </p:nvSpPr>
                  <p:spPr>
                    <a:xfrm>
                      <a:off x="6046376" y="3677016"/>
                      <a:ext cx="1734833" cy="597104"/>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Backgammon,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Monopoly</a:t>
                      </a:r>
                    </a:p>
                  </p:txBody>
                </p:sp>
              </p:grpSp>
            </p:grpSp>
            <p:grpSp>
              <p:nvGrpSpPr>
                <p:cNvPr id="13" name="Group 12"/>
                <p:cNvGrpSpPr/>
                <p:nvPr/>
              </p:nvGrpSpPr>
              <p:grpSpPr>
                <a:xfrm>
                  <a:off x="4343400" y="4191000"/>
                  <a:ext cx="4713380" cy="762000"/>
                  <a:chOff x="3810000" y="3581400"/>
                  <a:chExt cx="4713380" cy="762000"/>
                </a:xfrm>
              </p:grpSpPr>
              <p:sp>
                <p:nvSpPr>
                  <p:cNvPr id="14" name="Rectangle 13"/>
                  <p:cNvSpPr/>
                  <p:nvPr/>
                </p:nvSpPr>
                <p:spPr>
                  <a:xfrm>
                    <a:off x="5638800" y="3581400"/>
                    <a:ext cx="2514600" cy="7620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 name="Group 14"/>
                  <p:cNvGrpSpPr/>
                  <p:nvPr/>
                </p:nvGrpSpPr>
                <p:grpSpPr>
                  <a:xfrm>
                    <a:off x="3810000" y="3581400"/>
                    <a:ext cx="4713380" cy="762000"/>
                    <a:chOff x="3974432" y="3581400"/>
                    <a:chExt cx="4713380" cy="762000"/>
                  </a:xfrm>
                </p:grpSpPr>
                <p:sp>
                  <p:nvSpPr>
                    <p:cNvPr id="16" name="Rectangle 15"/>
                    <p:cNvSpPr/>
                    <p:nvPr/>
                  </p:nvSpPr>
                  <p:spPr>
                    <a:xfrm>
                      <a:off x="3974432" y="3581400"/>
                      <a:ext cx="1828800" cy="7620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4114800" y="3657600"/>
                      <a:ext cx="1688432" cy="34120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TextBox 17"/>
                    <p:cNvSpPr txBox="1"/>
                    <p:nvPr/>
                  </p:nvSpPr>
                  <p:spPr>
                    <a:xfrm>
                      <a:off x="6046376" y="3681772"/>
                      <a:ext cx="2641436" cy="597104"/>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Bridge, Poker, Scrabble, Nuclear war</a:t>
                      </a:r>
                    </a:p>
                  </p:txBody>
                </p:sp>
              </p:grpSp>
            </p:grpSp>
            <p:sp>
              <p:nvSpPr>
                <p:cNvPr id="12" name="TextBox 11"/>
                <p:cNvSpPr txBox="1"/>
                <p:nvPr/>
              </p:nvSpPr>
              <p:spPr>
                <a:xfrm>
                  <a:off x="4199877" y="3107441"/>
                  <a:ext cx="1936231" cy="34120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Deterministic</a:t>
                  </a:r>
                </a:p>
              </p:txBody>
            </p:sp>
            <p:sp>
              <p:nvSpPr>
                <p:cNvPr id="20" name="TextBox 19"/>
                <p:cNvSpPr txBox="1"/>
                <p:nvPr/>
              </p:nvSpPr>
              <p:spPr>
                <a:xfrm>
                  <a:off x="6408819" y="3107441"/>
                  <a:ext cx="1590472" cy="34120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Chance</a:t>
                  </a:r>
                </a:p>
              </p:txBody>
            </p:sp>
            <p:sp>
              <p:nvSpPr>
                <p:cNvPr id="21" name="TextBox 20"/>
                <p:cNvSpPr txBox="1"/>
                <p:nvPr/>
              </p:nvSpPr>
              <p:spPr>
                <a:xfrm>
                  <a:off x="1741126" y="3625335"/>
                  <a:ext cx="2365655" cy="597104"/>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Perfect information</a:t>
                  </a:r>
                </a:p>
              </p:txBody>
            </p:sp>
            <p:sp>
              <p:nvSpPr>
                <p:cNvPr id="22" name="TextBox 21"/>
                <p:cNvSpPr txBox="1"/>
                <p:nvPr/>
              </p:nvSpPr>
              <p:spPr>
                <a:xfrm>
                  <a:off x="1761179" y="4387335"/>
                  <a:ext cx="2285443" cy="597104"/>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Imperfect information</a:t>
                  </a:r>
                </a:p>
              </p:txBody>
            </p:sp>
          </p:grpSp>
        </p:grpSp>
        <p:cxnSp>
          <p:nvCxnSpPr>
            <p:cNvPr id="24" name="Straight Connector 23"/>
            <p:cNvCxnSpPr/>
            <p:nvPr/>
          </p:nvCxnSpPr>
          <p:spPr>
            <a:xfrm>
              <a:off x="1943101" y="1668911"/>
              <a:ext cx="5305508" cy="0"/>
            </a:xfrm>
            <a:prstGeom prst="line">
              <a:avLst/>
            </a:prstGeom>
            <a:ln w="6350"/>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1943101" y="1363241"/>
              <a:ext cx="530550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1934077" y="2914650"/>
              <a:ext cx="5305508" cy="0"/>
            </a:xfrm>
            <a:prstGeom prst="line">
              <a:avLst/>
            </a:prstGeom>
            <a:ln w="190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2537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Constraint Satisfaction Problem (CSP)</a:t>
            </a:r>
          </a:p>
        </p:txBody>
      </p:sp>
      <p:sp>
        <p:nvSpPr>
          <p:cNvPr id="5" name="Subtitle 4"/>
          <p:cNvSpPr>
            <a:spLocks noGrp="1"/>
          </p:cNvSpPr>
          <p:nvPr>
            <p:ph idx="1"/>
          </p:nvPr>
        </p:nvSpPr>
        <p:spPr>
          <a:xfrm>
            <a:off x="464574" y="1135744"/>
            <a:ext cx="7418439" cy="830997"/>
          </a:xfrm>
          <a:prstGeom prst="rect">
            <a:avLst/>
          </a:prstGeom>
        </p:spPr>
        <p:txBody>
          <a:bodyPr wrap="square">
            <a:spAutoFit/>
          </a:bodyPr>
          <a:lstStyle/>
          <a:p>
            <a:pPr marL="0" indent="0" algn="l">
              <a:buNone/>
            </a:pPr>
            <a:r>
              <a:rPr lang="en-SG" sz="2400" dirty="0">
                <a:solidFill>
                  <a:srgbClr val="390CFA"/>
                </a:solidFill>
              </a:rPr>
              <a:t>Goal: </a:t>
            </a:r>
            <a:r>
              <a:rPr lang="en-SG" sz="2400" dirty="0">
                <a:solidFill>
                  <a:schemeClr val="tx1"/>
                </a:solidFill>
              </a:rPr>
              <a:t>discover some state that satisfies a given set of constraints</a:t>
            </a:r>
          </a:p>
        </p:txBody>
      </p:sp>
      <p:grpSp>
        <p:nvGrpSpPr>
          <p:cNvPr id="6" name="Group 5"/>
          <p:cNvGrpSpPr/>
          <p:nvPr/>
        </p:nvGrpSpPr>
        <p:grpSpPr>
          <a:xfrm>
            <a:off x="1002887" y="2088844"/>
            <a:ext cx="3436378" cy="2556896"/>
            <a:chOff x="102743" y="2523179"/>
            <a:chExt cx="4581837" cy="4565870"/>
          </a:xfrm>
        </p:grpSpPr>
        <p:sp>
          <p:nvSpPr>
            <p:cNvPr id="7" name="Round Same Side Corner Rectangle 6"/>
            <p:cNvSpPr/>
            <p:nvPr/>
          </p:nvSpPr>
          <p:spPr>
            <a:xfrm rot="10800000">
              <a:off x="102743" y="2912783"/>
              <a:ext cx="4581836" cy="4176266"/>
            </a:xfrm>
            <a:prstGeom prst="round2SameRect">
              <a:avLst/>
            </a:prstGeom>
            <a:noFill/>
            <a:ln>
              <a:solidFill>
                <a:srgbClr val="C4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R</a:t>
              </a:r>
            </a:p>
          </p:txBody>
        </p:sp>
        <p:sp>
          <p:nvSpPr>
            <p:cNvPr id="8" name="Round Same Side Corner Rectangle 7"/>
            <p:cNvSpPr/>
            <p:nvPr/>
          </p:nvSpPr>
          <p:spPr>
            <a:xfrm>
              <a:off x="102744" y="2523179"/>
              <a:ext cx="4581836" cy="859938"/>
            </a:xfrm>
            <a:prstGeom prst="round2SameRect">
              <a:avLst>
                <a:gd name="adj1" fmla="val 50000"/>
                <a:gd name="adj2" fmla="val 0"/>
              </a:avLst>
            </a:prstGeom>
            <a:solidFill>
              <a:srgbClr val="C68C8B"/>
            </a:solidFill>
            <a:ln>
              <a:solidFill>
                <a:srgbClr val="C4888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Example: Sudoku</a:t>
              </a:r>
            </a:p>
          </p:txBody>
        </p:sp>
      </p:grpSp>
      <p:grpSp>
        <p:nvGrpSpPr>
          <p:cNvPr id="9" name="Group 8"/>
          <p:cNvGrpSpPr/>
          <p:nvPr/>
        </p:nvGrpSpPr>
        <p:grpSpPr>
          <a:xfrm>
            <a:off x="4671554" y="2108372"/>
            <a:ext cx="3934132" cy="2537366"/>
            <a:chOff x="5387581" y="2523179"/>
            <a:chExt cx="5245508" cy="4530998"/>
          </a:xfrm>
        </p:grpSpPr>
        <p:sp>
          <p:nvSpPr>
            <p:cNvPr id="10" name="Round Same Side Corner Rectangle 9"/>
            <p:cNvSpPr/>
            <p:nvPr/>
          </p:nvSpPr>
          <p:spPr>
            <a:xfrm rot="10800000">
              <a:off x="5387581" y="2912780"/>
              <a:ext cx="5245507" cy="4141397"/>
            </a:xfrm>
            <a:prstGeom prst="round2SameRect">
              <a:avLst/>
            </a:prstGeom>
            <a:noFill/>
            <a:ln>
              <a:solidFill>
                <a:srgbClr val="C4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R</a:t>
              </a:r>
            </a:p>
          </p:txBody>
        </p:sp>
        <p:sp>
          <p:nvSpPr>
            <p:cNvPr id="11" name="Round Same Side Corner Rectangle 10"/>
            <p:cNvSpPr/>
            <p:nvPr/>
          </p:nvSpPr>
          <p:spPr>
            <a:xfrm>
              <a:off x="5387583" y="2523179"/>
              <a:ext cx="5245506" cy="804215"/>
            </a:xfrm>
            <a:prstGeom prst="round2SameRect">
              <a:avLst>
                <a:gd name="adj1" fmla="val 50000"/>
                <a:gd name="adj2" fmla="val 0"/>
              </a:avLst>
            </a:prstGeom>
            <a:solidFill>
              <a:srgbClr val="C68C8B"/>
            </a:solidFill>
            <a:ln>
              <a:solidFill>
                <a:srgbClr val="C4888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Example: Minesweeper</a:t>
              </a:r>
            </a:p>
          </p:txBody>
        </p:sp>
      </p:grpSp>
      <p:graphicFrame>
        <p:nvGraphicFramePr>
          <p:cNvPr id="17" name="Table 16"/>
          <p:cNvGraphicFramePr>
            <a:graphicFrameLocks noGrp="1"/>
          </p:cNvGraphicFramePr>
          <p:nvPr/>
        </p:nvGraphicFramePr>
        <p:xfrm>
          <a:off x="1548640" y="2695325"/>
          <a:ext cx="2273090" cy="1773432"/>
        </p:xfrm>
        <a:graphic>
          <a:graphicData uri="http://schemas.openxmlformats.org/drawingml/2006/table">
            <a:tbl>
              <a:tblPr firstRow="1" firstCol="1" bandRow="1"/>
              <a:tblGrid>
                <a:gridCol w="249442">
                  <a:extLst>
                    <a:ext uri="{9D8B030D-6E8A-4147-A177-3AD203B41FA5}">
                      <a16:colId xmlns:a16="http://schemas.microsoft.com/office/drawing/2014/main" val="20000"/>
                    </a:ext>
                  </a:extLst>
                </a:gridCol>
                <a:gridCol w="252956">
                  <a:extLst>
                    <a:ext uri="{9D8B030D-6E8A-4147-A177-3AD203B41FA5}">
                      <a16:colId xmlns:a16="http://schemas.microsoft.com/office/drawing/2014/main" val="20001"/>
                    </a:ext>
                  </a:extLst>
                </a:gridCol>
                <a:gridCol w="252956">
                  <a:extLst>
                    <a:ext uri="{9D8B030D-6E8A-4147-A177-3AD203B41FA5}">
                      <a16:colId xmlns:a16="http://schemas.microsoft.com/office/drawing/2014/main" val="20002"/>
                    </a:ext>
                  </a:extLst>
                </a:gridCol>
                <a:gridCol w="252956">
                  <a:extLst>
                    <a:ext uri="{9D8B030D-6E8A-4147-A177-3AD203B41FA5}">
                      <a16:colId xmlns:a16="http://schemas.microsoft.com/office/drawing/2014/main" val="20003"/>
                    </a:ext>
                  </a:extLst>
                </a:gridCol>
                <a:gridCol w="252956">
                  <a:extLst>
                    <a:ext uri="{9D8B030D-6E8A-4147-A177-3AD203B41FA5}">
                      <a16:colId xmlns:a16="http://schemas.microsoft.com/office/drawing/2014/main" val="20004"/>
                    </a:ext>
                  </a:extLst>
                </a:gridCol>
                <a:gridCol w="252956">
                  <a:extLst>
                    <a:ext uri="{9D8B030D-6E8A-4147-A177-3AD203B41FA5}">
                      <a16:colId xmlns:a16="http://schemas.microsoft.com/office/drawing/2014/main" val="20005"/>
                    </a:ext>
                  </a:extLst>
                </a:gridCol>
                <a:gridCol w="252956">
                  <a:extLst>
                    <a:ext uri="{9D8B030D-6E8A-4147-A177-3AD203B41FA5}">
                      <a16:colId xmlns:a16="http://schemas.microsoft.com/office/drawing/2014/main" val="20006"/>
                    </a:ext>
                  </a:extLst>
                </a:gridCol>
                <a:gridCol w="252956">
                  <a:extLst>
                    <a:ext uri="{9D8B030D-6E8A-4147-A177-3AD203B41FA5}">
                      <a16:colId xmlns:a16="http://schemas.microsoft.com/office/drawing/2014/main" val="20007"/>
                    </a:ext>
                  </a:extLst>
                </a:gridCol>
                <a:gridCol w="252956">
                  <a:extLst>
                    <a:ext uri="{9D8B030D-6E8A-4147-A177-3AD203B41FA5}">
                      <a16:colId xmlns:a16="http://schemas.microsoft.com/office/drawing/2014/main" val="20008"/>
                    </a:ext>
                  </a:extLst>
                </a:gridCol>
              </a:tblGrid>
              <a:tr h="197048">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1</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3</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7048">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7</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6</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7048">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5</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9</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7048">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9</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7048">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1</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6</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7048">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2</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7048">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7</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4</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5</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7048">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8</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4</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7048">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1</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000" dirty="0">
                          <a:effectLst/>
                          <a:latin typeface="Arial" panose="020B0604020202020204" pitchFamily="34" charset="0"/>
                          <a:ea typeface="SimSun" panose="02010600030101010101" pitchFamily="2" charset="-122"/>
                          <a:cs typeface="Arial" panose="020B0604020202020204" pitchFamily="34"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20" name="Picture 2" descr="http://www.freeminesweeper.org/images/thumbnails/free-minesweeper-thumbn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560" y="2662244"/>
            <a:ext cx="1487375" cy="183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67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65" y="334318"/>
            <a:ext cx="8229600" cy="543191"/>
          </a:xfrm>
        </p:spPr>
        <p:txBody>
          <a:bodyPr>
            <a:normAutofit fontScale="90000"/>
          </a:bodyPr>
          <a:lstStyle/>
          <a:p>
            <a:pPr algn="l"/>
            <a:r>
              <a:rPr lang="en-SG" b="1" dirty="0"/>
              <a:t>Game as a Search Problem</a:t>
            </a:r>
          </a:p>
        </p:txBody>
      </p:sp>
      <p:sp>
        <p:nvSpPr>
          <p:cNvPr id="3" name="Content Placeholder 2"/>
          <p:cNvSpPr>
            <a:spLocks noGrp="1"/>
          </p:cNvSpPr>
          <p:nvPr>
            <p:ph idx="1"/>
          </p:nvPr>
        </p:nvSpPr>
        <p:spPr>
          <a:xfrm>
            <a:off x="379770" y="1147921"/>
            <a:ext cx="8307029" cy="2984102"/>
          </a:xfrm>
        </p:spPr>
        <p:txBody>
          <a:bodyPr anchor="t">
            <a:normAutofit/>
          </a:bodyPr>
          <a:lstStyle/>
          <a:p>
            <a:pPr>
              <a:buClr>
                <a:schemeClr val="tx1"/>
              </a:buClr>
              <a:buSzPct val="100000"/>
              <a:buFont typeface="Arial" panose="020B0604020202020204" pitchFamily="34" charset="0"/>
              <a:buChar char="•"/>
            </a:pPr>
            <a:r>
              <a:rPr lang="en-SG" sz="1800" dirty="0"/>
              <a:t>Initial state: initial board configuration and indication of who makes the first move</a:t>
            </a:r>
          </a:p>
          <a:p>
            <a:pPr>
              <a:buClr>
                <a:schemeClr val="tx1"/>
              </a:buClr>
              <a:buSzPct val="100000"/>
              <a:buFont typeface="Arial" panose="020B0604020202020204" pitchFamily="34" charset="0"/>
              <a:buChar char="•"/>
            </a:pPr>
            <a:r>
              <a:rPr lang="en-SG" sz="1800" dirty="0"/>
              <a:t>Operators: legal moves</a:t>
            </a:r>
          </a:p>
          <a:p>
            <a:pPr>
              <a:buClr>
                <a:schemeClr val="tx1"/>
              </a:buClr>
              <a:buSzPct val="100000"/>
              <a:buFont typeface="Arial" panose="020B0604020202020204" pitchFamily="34" charset="0"/>
              <a:buChar char="•"/>
            </a:pPr>
            <a:r>
              <a:rPr lang="en-SG" sz="1800" dirty="0"/>
              <a:t>Terminal test: determines when the game is over</a:t>
            </a:r>
          </a:p>
          <a:p>
            <a:pPr lvl="1">
              <a:buClr>
                <a:schemeClr val="tx1"/>
              </a:buClr>
              <a:buFont typeface="Arial" panose="020B0604020202020204" pitchFamily="34" charset="0"/>
              <a:buChar char="•"/>
            </a:pPr>
            <a:r>
              <a:rPr lang="en-SG" sz="1800" dirty="0"/>
              <a:t>states where the game has ended: </a:t>
            </a:r>
            <a:r>
              <a:rPr lang="en-SG" sz="1800" dirty="0">
                <a:solidFill>
                  <a:srgbClr val="270AFC"/>
                </a:solidFill>
              </a:rPr>
              <a:t>terminal states</a:t>
            </a:r>
          </a:p>
          <a:p>
            <a:pPr>
              <a:buClr>
                <a:schemeClr val="tx1"/>
              </a:buClr>
              <a:buSzPct val="100000"/>
              <a:buFont typeface="Arial" panose="020B0604020202020204" pitchFamily="34" charset="0"/>
              <a:buChar char="•"/>
            </a:pPr>
            <a:r>
              <a:rPr lang="en-SG" sz="1800" dirty="0"/>
              <a:t>Utility function (payoff function): returns a numeric score to </a:t>
            </a:r>
            <a:r>
              <a:rPr lang="en-SG" sz="1800" dirty="0">
                <a:solidFill>
                  <a:srgbClr val="270AFC"/>
                </a:solidFill>
              </a:rPr>
              <a:t>quantify</a:t>
            </a:r>
            <a:r>
              <a:rPr lang="en-SG" sz="1800" dirty="0"/>
              <a:t> the outcome of a game</a:t>
            </a:r>
          </a:p>
        </p:txBody>
      </p:sp>
      <p:grpSp>
        <p:nvGrpSpPr>
          <p:cNvPr id="8" name="Group 7"/>
          <p:cNvGrpSpPr/>
          <p:nvPr/>
        </p:nvGrpSpPr>
        <p:grpSpPr>
          <a:xfrm>
            <a:off x="544168" y="3623812"/>
            <a:ext cx="6457950" cy="844948"/>
            <a:chOff x="381000" y="5516561"/>
            <a:chExt cx="8610600" cy="1126596"/>
          </a:xfrm>
        </p:grpSpPr>
        <p:grpSp>
          <p:nvGrpSpPr>
            <p:cNvPr id="5" name="Group 4"/>
            <p:cNvGrpSpPr/>
            <p:nvPr/>
          </p:nvGrpSpPr>
          <p:grpSpPr>
            <a:xfrm>
              <a:off x="381000" y="5516561"/>
              <a:ext cx="8610600" cy="1126596"/>
              <a:chOff x="594360" y="2523177"/>
              <a:chExt cx="8610600" cy="1508829"/>
            </a:xfrm>
          </p:grpSpPr>
          <p:sp>
            <p:nvSpPr>
              <p:cNvPr id="6" name="Round Same Side Corner Rectangle 5"/>
              <p:cNvSpPr/>
              <p:nvPr/>
            </p:nvSpPr>
            <p:spPr>
              <a:xfrm rot="10800000">
                <a:off x="594360" y="2912788"/>
                <a:ext cx="8610600" cy="1119218"/>
              </a:xfrm>
              <a:prstGeom prst="round2SameRect">
                <a:avLst/>
              </a:prstGeom>
              <a:noFill/>
              <a:ln>
                <a:solidFill>
                  <a:srgbClr val="C4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R</a:t>
                </a:r>
              </a:p>
            </p:txBody>
          </p:sp>
          <p:sp>
            <p:nvSpPr>
              <p:cNvPr id="7" name="Round Same Side Corner Rectangle 6"/>
              <p:cNvSpPr/>
              <p:nvPr/>
            </p:nvSpPr>
            <p:spPr>
              <a:xfrm>
                <a:off x="594360" y="2523177"/>
                <a:ext cx="8610600" cy="571921"/>
              </a:xfrm>
              <a:prstGeom prst="round2SameRect">
                <a:avLst>
                  <a:gd name="adj1" fmla="val 50000"/>
                  <a:gd name="adj2" fmla="val 0"/>
                </a:avLst>
              </a:prstGeom>
              <a:solidFill>
                <a:srgbClr val="C48886"/>
              </a:solidFill>
              <a:ln>
                <a:solidFill>
                  <a:srgbClr val="C4888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Example: Chess</a:t>
                </a:r>
              </a:p>
            </p:txBody>
          </p:sp>
        </p:grpSp>
        <p:sp>
          <p:nvSpPr>
            <p:cNvPr id="4" name="TextBox 3"/>
            <p:cNvSpPr txBox="1"/>
            <p:nvPr/>
          </p:nvSpPr>
          <p:spPr>
            <a:xfrm>
              <a:off x="457200" y="6084976"/>
              <a:ext cx="7162800" cy="4514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Win (+1), loss(-1) or draw (0)</a:t>
              </a:r>
            </a:p>
          </p:txBody>
        </p:sp>
      </p:grpSp>
    </p:spTree>
    <p:extLst>
      <p:ext uri="{BB962C8B-B14F-4D97-AF65-F5344CB8AC3E}">
        <p14:creationId xmlns:p14="http://schemas.microsoft.com/office/powerpoint/2010/main" val="3702080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0678" y="135922"/>
            <a:ext cx="6172200" cy="857250"/>
          </a:xfrm>
        </p:spPr>
        <p:txBody>
          <a:bodyPr/>
          <a:lstStyle/>
          <a:p>
            <a:pPr algn="l"/>
            <a:r>
              <a:rPr lang="en-SG" b="1" dirty="0"/>
              <a:t>Game Tree for Tic-Tac-Toe</a:t>
            </a:r>
          </a:p>
        </p:txBody>
      </p:sp>
      <p:graphicFrame>
        <p:nvGraphicFramePr>
          <p:cNvPr id="9" name="Table 8"/>
          <p:cNvGraphicFramePr>
            <a:graphicFrameLocks noGrp="1"/>
          </p:cNvGraphicFramePr>
          <p:nvPr/>
        </p:nvGraphicFramePr>
        <p:xfrm>
          <a:off x="3852587" y="1131977"/>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TextBox 9"/>
          <p:cNvSpPr txBox="1"/>
          <p:nvPr/>
        </p:nvSpPr>
        <p:spPr>
          <a:xfrm>
            <a:off x="912756" y="2501614"/>
            <a:ext cx="742950"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MAX(X)</a:t>
            </a:r>
          </a:p>
        </p:txBody>
      </p:sp>
      <p:graphicFrame>
        <p:nvGraphicFramePr>
          <p:cNvPr id="12" name="Table 11"/>
          <p:cNvGraphicFramePr>
            <a:graphicFrameLocks noGrp="1"/>
          </p:cNvGraphicFramePr>
          <p:nvPr/>
        </p:nvGraphicFramePr>
        <p:xfrm>
          <a:off x="1741519" y="1766828"/>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nvGraphicFramePr>
        <p:xfrm>
          <a:off x="2308316" y="1780688"/>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nvGraphicFramePr>
        <p:xfrm>
          <a:off x="2840564" y="1784354"/>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nvGraphicFramePr>
        <p:xfrm>
          <a:off x="3354363" y="1786159"/>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nvGraphicFramePr>
        <p:xfrm>
          <a:off x="3882263" y="1781120"/>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0" name="Table 19"/>
          <p:cNvGraphicFramePr>
            <a:graphicFrameLocks noGrp="1"/>
          </p:cNvGraphicFramePr>
          <p:nvPr/>
        </p:nvGraphicFramePr>
        <p:xfrm>
          <a:off x="4366936" y="1785472"/>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nvGraphicFramePr>
        <p:xfrm>
          <a:off x="4870346" y="1785472"/>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nvGraphicFramePr>
        <p:xfrm>
          <a:off x="5339000" y="1785472"/>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3" name="Table 22"/>
          <p:cNvGraphicFramePr>
            <a:graphicFrameLocks noGrp="1"/>
          </p:cNvGraphicFramePr>
          <p:nvPr/>
        </p:nvGraphicFramePr>
        <p:xfrm>
          <a:off x="5876413" y="1789685"/>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cxnSp>
        <p:nvCxnSpPr>
          <p:cNvPr id="25" name="Straight Connector 24"/>
          <p:cNvCxnSpPr/>
          <p:nvPr/>
        </p:nvCxnSpPr>
        <p:spPr>
          <a:xfrm flipH="1">
            <a:off x="1931508" y="1540907"/>
            <a:ext cx="2049066" cy="226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9" idx="2"/>
          </p:cNvCxnSpPr>
          <p:nvPr/>
        </p:nvCxnSpPr>
        <p:spPr>
          <a:xfrm flipH="1">
            <a:off x="2484149" y="1535601"/>
            <a:ext cx="1560128" cy="240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2"/>
          </p:cNvCxnSpPr>
          <p:nvPr/>
        </p:nvCxnSpPr>
        <p:spPr>
          <a:xfrm flipH="1">
            <a:off x="3022005" y="1535600"/>
            <a:ext cx="1022271" cy="2498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9" idx="2"/>
          </p:cNvCxnSpPr>
          <p:nvPr/>
        </p:nvCxnSpPr>
        <p:spPr>
          <a:xfrm flipH="1">
            <a:off x="3536355" y="1535601"/>
            <a:ext cx="507921" cy="2450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18" idx="0"/>
          </p:cNvCxnSpPr>
          <p:nvPr/>
        </p:nvCxnSpPr>
        <p:spPr>
          <a:xfrm>
            <a:off x="4034156" y="1536448"/>
            <a:ext cx="39797" cy="2446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20" idx="0"/>
          </p:cNvCxnSpPr>
          <p:nvPr/>
        </p:nvCxnSpPr>
        <p:spPr>
          <a:xfrm>
            <a:off x="4024036" y="1535735"/>
            <a:ext cx="534590" cy="2497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034900" y="1554988"/>
            <a:ext cx="1028700" cy="2263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9" idx="2"/>
            <a:endCxn id="22" idx="0"/>
          </p:cNvCxnSpPr>
          <p:nvPr/>
        </p:nvCxnSpPr>
        <p:spPr>
          <a:xfrm>
            <a:off x="4044276" y="1535600"/>
            <a:ext cx="1486413" cy="2498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 idx="2"/>
            <a:endCxn id="23" idx="0"/>
          </p:cNvCxnSpPr>
          <p:nvPr/>
        </p:nvCxnSpPr>
        <p:spPr>
          <a:xfrm>
            <a:off x="4044277" y="1535600"/>
            <a:ext cx="2023826" cy="2540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12756" y="1807285"/>
            <a:ext cx="742950"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MIN(O)</a:t>
            </a:r>
          </a:p>
        </p:txBody>
      </p:sp>
      <p:sp>
        <p:nvSpPr>
          <p:cNvPr id="66" name="TextBox 65"/>
          <p:cNvSpPr txBox="1"/>
          <p:nvPr/>
        </p:nvSpPr>
        <p:spPr>
          <a:xfrm>
            <a:off x="912756" y="1210370"/>
            <a:ext cx="742950"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MAX(X)</a:t>
            </a:r>
          </a:p>
        </p:txBody>
      </p:sp>
      <p:graphicFrame>
        <p:nvGraphicFramePr>
          <p:cNvPr id="67" name="Table 66"/>
          <p:cNvGraphicFramePr>
            <a:graphicFrameLocks noGrp="1"/>
          </p:cNvGraphicFramePr>
          <p:nvPr/>
        </p:nvGraphicFramePr>
        <p:xfrm>
          <a:off x="1733185" y="2419690"/>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68" name="Table 67"/>
          <p:cNvGraphicFramePr>
            <a:graphicFrameLocks noGrp="1"/>
          </p:cNvGraphicFramePr>
          <p:nvPr/>
        </p:nvGraphicFramePr>
        <p:xfrm>
          <a:off x="2316416" y="2413562"/>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69" name="Table 68"/>
          <p:cNvGraphicFramePr>
            <a:graphicFrameLocks noGrp="1"/>
          </p:cNvGraphicFramePr>
          <p:nvPr/>
        </p:nvGraphicFramePr>
        <p:xfrm>
          <a:off x="2841627" y="2410194"/>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78" name="TextBox 77"/>
          <p:cNvSpPr txBox="1"/>
          <p:nvPr/>
        </p:nvSpPr>
        <p:spPr>
          <a:xfrm>
            <a:off x="3470555" y="2483017"/>
            <a:ext cx="485775"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t>
            </a:r>
          </a:p>
        </p:txBody>
      </p:sp>
      <p:graphicFrame>
        <p:nvGraphicFramePr>
          <p:cNvPr id="100" name="Table 99"/>
          <p:cNvGraphicFramePr>
            <a:graphicFrameLocks noGrp="1"/>
          </p:cNvGraphicFramePr>
          <p:nvPr/>
        </p:nvGraphicFramePr>
        <p:xfrm>
          <a:off x="1704134" y="3147854"/>
          <a:ext cx="385604"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9064">
                  <a:extLst>
                    <a:ext uri="{9D8B030D-6E8A-4147-A177-3AD203B41FA5}">
                      <a16:colId xmlns:a16="http://schemas.microsoft.com/office/drawing/2014/main" val="20001"/>
                    </a:ext>
                  </a:extLst>
                </a:gridCol>
                <a:gridCol w="128270">
                  <a:extLst>
                    <a:ext uri="{9D8B030D-6E8A-4147-A177-3AD203B41FA5}">
                      <a16:colId xmlns:a16="http://schemas.microsoft.com/office/drawing/2014/main" val="20002"/>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01" name="Table 100"/>
          <p:cNvGraphicFramePr>
            <a:graphicFrameLocks noGrp="1"/>
          </p:cNvGraphicFramePr>
          <p:nvPr/>
        </p:nvGraphicFramePr>
        <p:xfrm>
          <a:off x="2327276" y="3146106"/>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02" name="Table 101"/>
          <p:cNvGraphicFramePr>
            <a:graphicFrameLocks noGrp="1"/>
          </p:cNvGraphicFramePr>
          <p:nvPr/>
        </p:nvGraphicFramePr>
        <p:xfrm>
          <a:off x="2870702" y="3141505"/>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12" name="TextBox 111"/>
          <p:cNvSpPr txBox="1"/>
          <p:nvPr/>
        </p:nvSpPr>
        <p:spPr>
          <a:xfrm>
            <a:off x="912756" y="3195943"/>
            <a:ext cx="742950"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MIN(O)</a:t>
            </a:r>
          </a:p>
        </p:txBody>
      </p:sp>
      <p:sp>
        <p:nvSpPr>
          <p:cNvPr id="113" name="TextBox 112"/>
          <p:cNvSpPr txBox="1"/>
          <p:nvPr/>
        </p:nvSpPr>
        <p:spPr>
          <a:xfrm>
            <a:off x="3468840" y="3181972"/>
            <a:ext cx="485775"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t>
            </a:r>
          </a:p>
        </p:txBody>
      </p:sp>
      <p:sp>
        <p:nvSpPr>
          <p:cNvPr id="129" name="TextBox 128"/>
          <p:cNvSpPr txBox="1"/>
          <p:nvPr/>
        </p:nvSpPr>
        <p:spPr>
          <a:xfrm>
            <a:off x="1717731" y="3641509"/>
            <a:ext cx="449937"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t>
            </a:r>
          </a:p>
        </p:txBody>
      </p:sp>
      <p:sp>
        <p:nvSpPr>
          <p:cNvPr id="132" name="TextBox 131"/>
          <p:cNvSpPr txBox="1"/>
          <p:nvPr/>
        </p:nvSpPr>
        <p:spPr>
          <a:xfrm>
            <a:off x="2331851" y="3632460"/>
            <a:ext cx="485775"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t>
            </a:r>
          </a:p>
        </p:txBody>
      </p:sp>
      <p:sp>
        <p:nvSpPr>
          <p:cNvPr id="135" name="TextBox 134"/>
          <p:cNvSpPr txBox="1"/>
          <p:nvPr/>
        </p:nvSpPr>
        <p:spPr>
          <a:xfrm>
            <a:off x="2971918" y="3629781"/>
            <a:ext cx="485775"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t>
            </a:r>
          </a:p>
        </p:txBody>
      </p:sp>
      <p:sp>
        <p:nvSpPr>
          <p:cNvPr id="136" name="TextBox 135"/>
          <p:cNvSpPr txBox="1"/>
          <p:nvPr/>
        </p:nvSpPr>
        <p:spPr>
          <a:xfrm>
            <a:off x="3502045" y="3629781"/>
            <a:ext cx="485775"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t>
            </a:r>
          </a:p>
        </p:txBody>
      </p:sp>
      <p:sp>
        <p:nvSpPr>
          <p:cNvPr id="145" name="TextBox 144"/>
          <p:cNvSpPr txBox="1"/>
          <p:nvPr/>
        </p:nvSpPr>
        <p:spPr>
          <a:xfrm>
            <a:off x="888036" y="4100108"/>
            <a:ext cx="742950"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TERMINAL</a:t>
            </a:r>
          </a:p>
        </p:txBody>
      </p:sp>
      <p:cxnSp>
        <p:nvCxnSpPr>
          <p:cNvPr id="182" name="Straight Connector 181"/>
          <p:cNvCxnSpPr>
            <a:stCxn id="12" idx="2"/>
          </p:cNvCxnSpPr>
          <p:nvPr/>
        </p:nvCxnSpPr>
        <p:spPr>
          <a:xfrm>
            <a:off x="1933208" y="2170451"/>
            <a:ext cx="48623" cy="2494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endCxn id="68" idx="0"/>
          </p:cNvCxnSpPr>
          <p:nvPr/>
        </p:nvCxnSpPr>
        <p:spPr>
          <a:xfrm>
            <a:off x="1940444" y="2177143"/>
            <a:ext cx="567662" cy="2364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endCxn id="69" idx="0"/>
          </p:cNvCxnSpPr>
          <p:nvPr/>
        </p:nvCxnSpPr>
        <p:spPr>
          <a:xfrm>
            <a:off x="1967028" y="2170452"/>
            <a:ext cx="1066289" cy="2397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2" idx="2"/>
          </p:cNvCxnSpPr>
          <p:nvPr/>
        </p:nvCxnSpPr>
        <p:spPr>
          <a:xfrm>
            <a:off x="1933209" y="2170452"/>
            <a:ext cx="1733713" cy="2221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endCxn id="100" idx="0"/>
          </p:cNvCxnSpPr>
          <p:nvPr/>
        </p:nvCxnSpPr>
        <p:spPr>
          <a:xfrm flipH="1">
            <a:off x="1895823" y="2821240"/>
            <a:ext cx="18045" cy="3266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67" idx="2"/>
            <a:endCxn id="101" idx="0"/>
          </p:cNvCxnSpPr>
          <p:nvPr/>
        </p:nvCxnSpPr>
        <p:spPr>
          <a:xfrm>
            <a:off x="1924874" y="2823313"/>
            <a:ext cx="594092" cy="322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endCxn id="102" idx="0"/>
          </p:cNvCxnSpPr>
          <p:nvPr/>
        </p:nvCxnSpPr>
        <p:spPr>
          <a:xfrm>
            <a:off x="1949662" y="2822084"/>
            <a:ext cx="1112731" cy="319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endCxn id="113" idx="0"/>
          </p:cNvCxnSpPr>
          <p:nvPr/>
        </p:nvCxnSpPr>
        <p:spPr>
          <a:xfrm>
            <a:off x="1924875" y="2821240"/>
            <a:ext cx="1786853" cy="360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1856049" y="3551274"/>
            <a:ext cx="57819" cy="205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100" idx="2"/>
          </p:cNvCxnSpPr>
          <p:nvPr/>
        </p:nvCxnSpPr>
        <p:spPr>
          <a:xfrm>
            <a:off x="1895823" y="3551478"/>
            <a:ext cx="588326" cy="204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1907409" y="3551274"/>
            <a:ext cx="1181361" cy="205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1892640" y="3551274"/>
            <a:ext cx="1774281" cy="205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38" name="Table 237"/>
          <p:cNvGraphicFramePr>
            <a:graphicFrameLocks noGrp="1"/>
          </p:cNvGraphicFramePr>
          <p:nvPr/>
        </p:nvGraphicFramePr>
        <p:xfrm>
          <a:off x="1648514" y="4100108"/>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39" name="Table 238"/>
          <p:cNvGraphicFramePr>
            <a:graphicFrameLocks noGrp="1"/>
          </p:cNvGraphicFramePr>
          <p:nvPr/>
        </p:nvGraphicFramePr>
        <p:xfrm>
          <a:off x="2291322" y="4122263"/>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40" name="Table 239"/>
          <p:cNvGraphicFramePr>
            <a:graphicFrameLocks noGrp="1"/>
          </p:cNvGraphicFramePr>
          <p:nvPr/>
        </p:nvGraphicFramePr>
        <p:xfrm>
          <a:off x="2923031" y="4122263"/>
          <a:ext cx="385446" cy="403623"/>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43" name="TextBox 242"/>
          <p:cNvSpPr txBox="1"/>
          <p:nvPr/>
        </p:nvSpPr>
        <p:spPr>
          <a:xfrm>
            <a:off x="3524647" y="4099769"/>
            <a:ext cx="485775"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t>
            </a:r>
          </a:p>
        </p:txBody>
      </p:sp>
      <p:cxnSp>
        <p:nvCxnSpPr>
          <p:cNvPr id="249" name="Straight Connector 248"/>
          <p:cNvCxnSpPr>
            <a:endCxn id="238" idx="0"/>
          </p:cNvCxnSpPr>
          <p:nvPr/>
        </p:nvCxnSpPr>
        <p:spPr>
          <a:xfrm flipH="1">
            <a:off x="1841237" y="3881639"/>
            <a:ext cx="14813" cy="2184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endCxn id="239" idx="0"/>
          </p:cNvCxnSpPr>
          <p:nvPr/>
        </p:nvCxnSpPr>
        <p:spPr>
          <a:xfrm flipH="1">
            <a:off x="2484045" y="3881639"/>
            <a:ext cx="105" cy="240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endCxn id="240" idx="0"/>
          </p:cNvCxnSpPr>
          <p:nvPr/>
        </p:nvCxnSpPr>
        <p:spPr>
          <a:xfrm>
            <a:off x="3088770" y="3869910"/>
            <a:ext cx="26984" cy="252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3666922" y="3885411"/>
            <a:ext cx="0" cy="2717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5" name="TextBox 284"/>
          <p:cNvSpPr txBox="1"/>
          <p:nvPr/>
        </p:nvSpPr>
        <p:spPr>
          <a:xfrm>
            <a:off x="881110" y="4567492"/>
            <a:ext cx="912293"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Utility</a:t>
            </a:r>
          </a:p>
        </p:txBody>
      </p:sp>
      <p:sp>
        <p:nvSpPr>
          <p:cNvPr id="286" name="TextBox 285"/>
          <p:cNvSpPr txBox="1"/>
          <p:nvPr/>
        </p:nvSpPr>
        <p:spPr>
          <a:xfrm>
            <a:off x="1667252" y="4567492"/>
            <a:ext cx="45212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287" name="TextBox 286"/>
          <p:cNvSpPr txBox="1"/>
          <p:nvPr/>
        </p:nvSpPr>
        <p:spPr>
          <a:xfrm>
            <a:off x="2344725" y="4567492"/>
            <a:ext cx="45212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0</a:t>
            </a:r>
          </a:p>
        </p:txBody>
      </p:sp>
      <p:sp>
        <p:nvSpPr>
          <p:cNvPr id="288" name="TextBox 287"/>
          <p:cNvSpPr txBox="1"/>
          <p:nvPr/>
        </p:nvSpPr>
        <p:spPr>
          <a:xfrm>
            <a:off x="2923031" y="4567492"/>
            <a:ext cx="45212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63" name="Content Placeholder 3"/>
          <p:cNvSpPr>
            <a:spLocks noGrp="1"/>
          </p:cNvSpPr>
          <p:nvPr>
            <p:ph idx="1"/>
          </p:nvPr>
        </p:nvSpPr>
        <p:spPr>
          <a:xfrm>
            <a:off x="4558626" y="2680111"/>
            <a:ext cx="4040830" cy="1463478"/>
          </a:xfrm>
          <a:prstGeom prst="rect">
            <a:avLst/>
          </a:prstGeom>
        </p:spPr>
        <p:txBody>
          <a:bodyPr wrap="square">
            <a:spAutoFit/>
          </a:bodyPr>
          <a:lstStyle/>
          <a:p>
            <a:pPr>
              <a:buClr>
                <a:schemeClr val="tx1"/>
              </a:buClr>
              <a:buSzPct val="100000"/>
              <a:buFont typeface="Arial" panose="020B0604020202020204" pitchFamily="34" charset="0"/>
              <a:buChar char="•"/>
            </a:pPr>
            <a:r>
              <a:rPr lang="en-SG" sz="1650" dirty="0"/>
              <a:t>The utility value of the terminal state is from the point of view of MAX</a:t>
            </a:r>
          </a:p>
          <a:p>
            <a:pPr>
              <a:buClr>
                <a:schemeClr val="tx1"/>
              </a:buClr>
              <a:buSzPct val="100000"/>
              <a:buFont typeface="Arial" panose="020B0604020202020204" pitchFamily="34" charset="0"/>
              <a:buChar char="•"/>
            </a:pPr>
            <a:endParaRPr lang="en-SG" sz="1650" dirty="0"/>
          </a:p>
          <a:p>
            <a:pPr>
              <a:buClr>
                <a:schemeClr val="tx1"/>
              </a:buClr>
              <a:buSzPct val="100000"/>
              <a:buFont typeface="Arial" panose="020B0604020202020204" pitchFamily="34" charset="0"/>
              <a:buChar char="•"/>
            </a:pPr>
            <a:r>
              <a:rPr lang="en-SG" sz="1650" dirty="0"/>
              <a:t>MAX uses the search tree to determine the best move</a:t>
            </a:r>
          </a:p>
        </p:txBody>
      </p:sp>
    </p:spTree>
    <p:extLst>
      <p:ext uri="{BB962C8B-B14F-4D97-AF65-F5344CB8AC3E}">
        <p14:creationId xmlns:p14="http://schemas.microsoft.com/office/powerpoint/2010/main" val="322612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2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2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2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2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3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4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4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8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6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5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3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3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4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8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8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8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8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2" grpId="0"/>
      <p:bldP spid="66" grpId="0"/>
      <p:bldP spid="78" grpId="0"/>
      <p:bldP spid="112" grpId="0"/>
      <p:bldP spid="113" grpId="0"/>
      <p:bldP spid="129" grpId="0"/>
      <p:bldP spid="132" grpId="0"/>
      <p:bldP spid="135" grpId="0"/>
      <p:bldP spid="136" grpId="0"/>
      <p:bldP spid="145" grpId="0"/>
      <p:bldP spid="243" grpId="0"/>
      <p:bldP spid="285" grpId="0"/>
      <p:bldP spid="286" grpId="0"/>
      <p:bldP spid="287" grpId="0"/>
      <p:bldP spid="288" grpId="0"/>
      <p:bldP spid="6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2F90-56FD-F74F-9863-00772EA2DBE4}"/>
              </a:ext>
            </a:extLst>
          </p:cNvPr>
          <p:cNvSpPr>
            <a:spLocks noGrp="1"/>
          </p:cNvSpPr>
          <p:nvPr>
            <p:ph type="title"/>
          </p:nvPr>
        </p:nvSpPr>
        <p:spPr/>
        <p:txBody>
          <a:bodyPr>
            <a:normAutofit fontScale="90000"/>
          </a:bodyPr>
          <a:lstStyle/>
          <a:p>
            <a:r>
              <a:rPr lang="en-US" dirty="0"/>
              <a:t>A Toy Min-Max Example</a:t>
            </a:r>
          </a:p>
        </p:txBody>
      </p:sp>
      <p:pic>
        <p:nvPicPr>
          <p:cNvPr id="4" name="Picture 3">
            <a:extLst>
              <a:ext uri="{FF2B5EF4-FFF2-40B4-BE49-F238E27FC236}">
                <a16:creationId xmlns:a16="http://schemas.microsoft.com/office/drawing/2014/main" id="{68F82C54-B9B3-1C40-A6EB-31640A147DA4}"/>
              </a:ext>
            </a:extLst>
          </p:cNvPr>
          <p:cNvPicPr>
            <a:picLocks noChangeAspect="1"/>
          </p:cNvPicPr>
          <p:nvPr/>
        </p:nvPicPr>
        <p:blipFill>
          <a:blip r:embed="rId3"/>
          <a:stretch>
            <a:fillRect/>
          </a:stretch>
        </p:blipFill>
        <p:spPr>
          <a:xfrm>
            <a:off x="2270125" y="1109291"/>
            <a:ext cx="4603750" cy="3611485"/>
          </a:xfrm>
          <a:prstGeom prst="rect">
            <a:avLst/>
          </a:prstGeom>
        </p:spPr>
      </p:pic>
    </p:spTree>
    <p:extLst>
      <p:ext uri="{BB962C8B-B14F-4D97-AF65-F5344CB8AC3E}">
        <p14:creationId xmlns:p14="http://schemas.microsoft.com/office/powerpoint/2010/main" val="261703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DA41-230D-C840-AE1C-062E046CBB32}"/>
              </a:ext>
            </a:extLst>
          </p:cNvPr>
          <p:cNvSpPr>
            <a:spLocks noGrp="1"/>
          </p:cNvSpPr>
          <p:nvPr>
            <p:ph type="title"/>
          </p:nvPr>
        </p:nvSpPr>
        <p:spPr/>
        <p:txBody>
          <a:bodyPr>
            <a:normAutofit fontScale="90000"/>
          </a:bodyPr>
          <a:lstStyle/>
          <a:p>
            <a:r>
              <a:rPr lang="en-US" dirty="0"/>
              <a:t>A Toy Min-Max Example</a:t>
            </a:r>
          </a:p>
        </p:txBody>
      </p:sp>
      <p:pic>
        <p:nvPicPr>
          <p:cNvPr id="4" name="Picture 3">
            <a:extLst>
              <a:ext uri="{FF2B5EF4-FFF2-40B4-BE49-F238E27FC236}">
                <a16:creationId xmlns:a16="http://schemas.microsoft.com/office/drawing/2014/main" id="{5D36703E-1FA8-8C46-8326-EF53DDB7FCE4}"/>
              </a:ext>
            </a:extLst>
          </p:cNvPr>
          <p:cNvPicPr>
            <a:picLocks noChangeAspect="1"/>
          </p:cNvPicPr>
          <p:nvPr/>
        </p:nvPicPr>
        <p:blipFill>
          <a:blip r:embed="rId3"/>
          <a:stretch>
            <a:fillRect/>
          </a:stretch>
        </p:blipFill>
        <p:spPr>
          <a:xfrm>
            <a:off x="324090" y="1372798"/>
            <a:ext cx="4463970" cy="3347978"/>
          </a:xfrm>
          <a:prstGeom prst="rect">
            <a:avLst/>
          </a:prstGeom>
        </p:spPr>
      </p:pic>
      <p:sp>
        <p:nvSpPr>
          <p:cNvPr id="5" name="TextBox 4">
            <a:extLst>
              <a:ext uri="{FF2B5EF4-FFF2-40B4-BE49-F238E27FC236}">
                <a16:creationId xmlns:a16="http://schemas.microsoft.com/office/drawing/2014/main" id="{E78B0843-D7AA-6346-8831-58383E4148B0}"/>
              </a:ext>
            </a:extLst>
          </p:cNvPr>
          <p:cNvSpPr txBox="1"/>
          <p:nvPr/>
        </p:nvSpPr>
        <p:spPr>
          <a:xfrm>
            <a:off x="5390510" y="2164466"/>
            <a:ext cx="3429400" cy="1200329"/>
          </a:xfrm>
          <a:prstGeom prst="rect">
            <a:avLst/>
          </a:prstGeom>
          <a:noFill/>
        </p:spPr>
        <p:txBody>
          <a:bodyPr wrap="none" rtlCol="0">
            <a:spAutoFit/>
          </a:bodyPr>
          <a:lstStyle/>
          <a:p>
            <a:r>
              <a:rPr lang="en-US" dirty="0"/>
              <a:t>Step 1:</a:t>
            </a:r>
          </a:p>
          <a:p>
            <a:r>
              <a:rPr lang="en-US" dirty="0"/>
              <a:t>Expand the whole game tree.</a:t>
            </a:r>
          </a:p>
          <a:p>
            <a:r>
              <a:rPr lang="en-US" dirty="0"/>
              <a:t>Initialize each node to –Inf for max</a:t>
            </a:r>
          </a:p>
          <a:p>
            <a:r>
              <a:rPr lang="en-US" dirty="0"/>
              <a:t>+Inf for min</a:t>
            </a:r>
          </a:p>
        </p:txBody>
      </p:sp>
    </p:spTree>
    <p:extLst>
      <p:ext uri="{BB962C8B-B14F-4D97-AF65-F5344CB8AC3E}">
        <p14:creationId xmlns:p14="http://schemas.microsoft.com/office/powerpoint/2010/main" val="2518169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DA41-230D-C840-AE1C-062E046CBB32}"/>
              </a:ext>
            </a:extLst>
          </p:cNvPr>
          <p:cNvSpPr>
            <a:spLocks noGrp="1"/>
          </p:cNvSpPr>
          <p:nvPr>
            <p:ph type="title"/>
          </p:nvPr>
        </p:nvSpPr>
        <p:spPr/>
        <p:txBody>
          <a:bodyPr>
            <a:normAutofit fontScale="90000"/>
          </a:bodyPr>
          <a:lstStyle/>
          <a:p>
            <a:r>
              <a:rPr lang="en-US" dirty="0"/>
              <a:t>A Toy Min-Max Example</a:t>
            </a:r>
          </a:p>
        </p:txBody>
      </p:sp>
      <p:sp>
        <p:nvSpPr>
          <p:cNvPr id="5" name="TextBox 4">
            <a:extLst>
              <a:ext uri="{FF2B5EF4-FFF2-40B4-BE49-F238E27FC236}">
                <a16:creationId xmlns:a16="http://schemas.microsoft.com/office/drawing/2014/main" id="{E78B0843-D7AA-6346-8831-58383E4148B0}"/>
              </a:ext>
            </a:extLst>
          </p:cNvPr>
          <p:cNvSpPr txBox="1"/>
          <p:nvPr/>
        </p:nvSpPr>
        <p:spPr>
          <a:xfrm>
            <a:off x="5009315" y="2222339"/>
            <a:ext cx="3810595" cy="1477328"/>
          </a:xfrm>
          <a:prstGeom prst="rect">
            <a:avLst/>
          </a:prstGeom>
          <a:noFill/>
        </p:spPr>
        <p:txBody>
          <a:bodyPr wrap="none" rtlCol="0">
            <a:spAutoFit/>
          </a:bodyPr>
          <a:lstStyle/>
          <a:p>
            <a:r>
              <a:rPr lang="en-US" dirty="0"/>
              <a:t>Step 2:</a:t>
            </a:r>
          </a:p>
          <a:p>
            <a:r>
              <a:rPr lang="en-US" dirty="0"/>
              <a:t>Update the value from </a:t>
            </a:r>
            <a:r>
              <a:rPr lang="en-US" dirty="0" err="1"/>
              <a:t>btm</a:t>
            </a:r>
            <a:r>
              <a:rPr lang="en-US" dirty="0"/>
              <a:t> to top</a:t>
            </a:r>
          </a:p>
          <a:p>
            <a:endParaRPr lang="en-US" dirty="0"/>
          </a:p>
          <a:p>
            <a:r>
              <a:rPr lang="en-US" dirty="0"/>
              <a:t>e.g., for node D:</a:t>
            </a:r>
          </a:p>
          <a:p>
            <a:r>
              <a:rPr lang="en-US" dirty="0"/>
              <a:t>We want to </a:t>
            </a:r>
            <a:r>
              <a:rPr lang="en-US" dirty="0" err="1"/>
              <a:t>win</a:t>
            </a:r>
            <a:r>
              <a:rPr lang="en-US" dirty="0" err="1">
                <a:sym typeface="Wingdings" pitchFamily="2" charset="2"/>
              </a:rPr>
              <a:t>max</a:t>
            </a:r>
            <a:r>
              <a:rPr lang="en-US" dirty="0">
                <a:sym typeface="Wingdings" pitchFamily="2" charset="2"/>
              </a:rPr>
              <a:t> the value (-1, 4)</a:t>
            </a:r>
            <a:endParaRPr lang="en-US" dirty="0"/>
          </a:p>
        </p:txBody>
      </p:sp>
      <p:pic>
        <p:nvPicPr>
          <p:cNvPr id="3" name="Picture 2">
            <a:extLst>
              <a:ext uri="{FF2B5EF4-FFF2-40B4-BE49-F238E27FC236}">
                <a16:creationId xmlns:a16="http://schemas.microsoft.com/office/drawing/2014/main" id="{B0F698C7-D641-FA47-8521-FE240700B93D}"/>
              </a:ext>
            </a:extLst>
          </p:cNvPr>
          <p:cNvPicPr>
            <a:picLocks noChangeAspect="1"/>
          </p:cNvPicPr>
          <p:nvPr/>
        </p:nvPicPr>
        <p:blipFill>
          <a:blip r:embed="rId3"/>
          <a:stretch>
            <a:fillRect/>
          </a:stretch>
        </p:blipFill>
        <p:spPr>
          <a:xfrm>
            <a:off x="600919" y="1510248"/>
            <a:ext cx="4090450" cy="3210528"/>
          </a:xfrm>
          <a:prstGeom prst="rect">
            <a:avLst/>
          </a:prstGeom>
        </p:spPr>
      </p:pic>
    </p:spTree>
    <p:extLst>
      <p:ext uri="{BB962C8B-B14F-4D97-AF65-F5344CB8AC3E}">
        <p14:creationId xmlns:p14="http://schemas.microsoft.com/office/powerpoint/2010/main" val="1420718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DA41-230D-C840-AE1C-062E046CBB32}"/>
              </a:ext>
            </a:extLst>
          </p:cNvPr>
          <p:cNvSpPr>
            <a:spLocks noGrp="1"/>
          </p:cNvSpPr>
          <p:nvPr>
            <p:ph type="title"/>
          </p:nvPr>
        </p:nvSpPr>
        <p:spPr/>
        <p:txBody>
          <a:bodyPr>
            <a:normAutofit fontScale="90000"/>
          </a:bodyPr>
          <a:lstStyle/>
          <a:p>
            <a:r>
              <a:rPr lang="en-US" dirty="0"/>
              <a:t>A Toy Min-Max Example</a:t>
            </a:r>
          </a:p>
        </p:txBody>
      </p:sp>
      <p:sp>
        <p:nvSpPr>
          <p:cNvPr id="5" name="TextBox 4">
            <a:extLst>
              <a:ext uri="{FF2B5EF4-FFF2-40B4-BE49-F238E27FC236}">
                <a16:creationId xmlns:a16="http://schemas.microsoft.com/office/drawing/2014/main" id="{E78B0843-D7AA-6346-8831-58383E4148B0}"/>
              </a:ext>
            </a:extLst>
          </p:cNvPr>
          <p:cNvSpPr txBox="1"/>
          <p:nvPr/>
        </p:nvSpPr>
        <p:spPr>
          <a:xfrm>
            <a:off x="4914265" y="1646423"/>
            <a:ext cx="4231928" cy="2585323"/>
          </a:xfrm>
          <a:prstGeom prst="rect">
            <a:avLst/>
          </a:prstGeom>
          <a:noFill/>
        </p:spPr>
        <p:txBody>
          <a:bodyPr wrap="none" rtlCol="0">
            <a:spAutoFit/>
          </a:bodyPr>
          <a:lstStyle/>
          <a:p>
            <a:r>
              <a:rPr lang="en-US" dirty="0"/>
              <a:t>Step 2:</a:t>
            </a:r>
          </a:p>
          <a:p>
            <a:r>
              <a:rPr lang="en-US" dirty="0"/>
              <a:t>Update the value from </a:t>
            </a:r>
            <a:r>
              <a:rPr lang="en-US" dirty="0" err="1"/>
              <a:t>btm</a:t>
            </a:r>
            <a:r>
              <a:rPr lang="en-US" dirty="0"/>
              <a:t> to top</a:t>
            </a:r>
          </a:p>
          <a:p>
            <a:endParaRPr lang="en-US" dirty="0"/>
          </a:p>
          <a:p>
            <a:r>
              <a:rPr lang="en-US" dirty="0"/>
              <a:t>e.g., for node D:</a:t>
            </a:r>
          </a:p>
          <a:p>
            <a:r>
              <a:rPr lang="en-US" dirty="0"/>
              <a:t>I want to </a:t>
            </a:r>
            <a:r>
              <a:rPr lang="en-US" dirty="0" err="1"/>
              <a:t>win</a:t>
            </a:r>
            <a:r>
              <a:rPr lang="en-US" dirty="0" err="1">
                <a:sym typeface="Wingdings" pitchFamily="2" charset="2"/>
              </a:rPr>
              <a:t>max</a:t>
            </a:r>
            <a:r>
              <a:rPr lang="en-US" dirty="0">
                <a:sym typeface="Wingdings" pitchFamily="2" charset="2"/>
              </a:rPr>
              <a:t> the value (-1, 4)</a:t>
            </a:r>
          </a:p>
          <a:p>
            <a:endParaRPr lang="en-US" dirty="0">
              <a:sym typeface="Wingdings" pitchFamily="2" charset="2"/>
            </a:endParaRPr>
          </a:p>
          <a:p>
            <a:r>
              <a:rPr lang="en-US" dirty="0">
                <a:sym typeface="Wingdings" pitchFamily="2" charset="2"/>
              </a:rPr>
              <a:t>e.g., for node B:</a:t>
            </a:r>
          </a:p>
          <a:p>
            <a:r>
              <a:rPr lang="en-US" dirty="0">
                <a:sym typeface="Wingdings" pitchFamily="2" charset="2"/>
              </a:rPr>
              <a:t>You want me to lose  min the value (4, 6)</a:t>
            </a:r>
          </a:p>
          <a:p>
            <a:endParaRPr lang="en-US" dirty="0"/>
          </a:p>
        </p:txBody>
      </p:sp>
      <p:pic>
        <p:nvPicPr>
          <p:cNvPr id="4" name="Picture 3">
            <a:extLst>
              <a:ext uri="{FF2B5EF4-FFF2-40B4-BE49-F238E27FC236}">
                <a16:creationId xmlns:a16="http://schemas.microsoft.com/office/drawing/2014/main" id="{98AE87CB-C3A4-0C4D-99AB-ED0A2D514811}"/>
              </a:ext>
            </a:extLst>
          </p:cNvPr>
          <p:cNvPicPr>
            <a:picLocks noChangeAspect="1"/>
          </p:cNvPicPr>
          <p:nvPr/>
        </p:nvPicPr>
        <p:blipFill>
          <a:blip r:embed="rId3"/>
          <a:stretch>
            <a:fillRect/>
          </a:stretch>
        </p:blipFill>
        <p:spPr>
          <a:xfrm>
            <a:off x="762000" y="1526726"/>
            <a:ext cx="4152265" cy="3194050"/>
          </a:xfrm>
          <a:prstGeom prst="rect">
            <a:avLst/>
          </a:prstGeom>
        </p:spPr>
      </p:pic>
    </p:spTree>
    <p:extLst>
      <p:ext uri="{BB962C8B-B14F-4D97-AF65-F5344CB8AC3E}">
        <p14:creationId xmlns:p14="http://schemas.microsoft.com/office/powerpoint/2010/main" val="4195580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2F90-56FD-F74F-9863-00772EA2DBE4}"/>
              </a:ext>
            </a:extLst>
          </p:cNvPr>
          <p:cNvSpPr>
            <a:spLocks noGrp="1"/>
          </p:cNvSpPr>
          <p:nvPr>
            <p:ph type="title"/>
          </p:nvPr>
        </p:nvSpPr>
        <p:spPr/>
        <p:txBody>
          <a:bodyPr>
            <a:normAutofit fontScale="90000"/>
          </a:bodyPr>
          <a:lstStyle/>
          <a:p>
            <a:r>
              <a:rPr lang="en-US" dirty="0"/>
              <a:t>A Toy Min-Max Example</a:t>
            </a:r>
          </a:p>
        </p:txBody>
      </p:sp>
      <p:pic>
        <p:nvPicPr>
          <p:cNvPr id="4" name="Picture 3">
            <a:extLst>
              <a:ext uri="{FF2B5EF4-FFF2-40B4-BE49-F238E27FC236}">
                <a16:creationId xmlns:a16="http://schemas.microsoft.com/office/drawing/2014/main" id="{68F82C54-B9B3-1C40-A6EB-31640A147DA4}"/>
              </a:ext>
            </a:extLst>
          </p:cNvPr>
          <p:cNvPicPr>
            <a:picLocks noChangeAspect="1"/>
          </p:cNvPicPr>
          <p:nvPr/>
        </p:nvPicPr>
        <p:blipFill>
          <a:blip r:embed="rId3"/>
          <a:stretch>
            <a:fillRect/>
          </a:stretch>
        </p:blipFill>
        <p:spPr>
          <a:xfrm>
            <a:off x="2270125" y="1109291"/>
            <a:ext cx="4603750" cy="3611485"/>
          </a:xfrm>
          <a:prstGeom prst="rect">
            <a:avLst/>
          </a:prstGeom>
        </p:spPr>
      </p:pic>
    </p:spTree>
    <p:extLst>
      <p:ext uri="{BB962C8B-B14F-4D97-AF65-F5344CB8AC3E}">
        <p14:creationId xmlns:p14="http://schemas.microsoft.com/office/powerpoint/2010/main" val="1278731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710" y="260492"/>
            <a:ext cx="8229600" cy="543191"/>
          </a:xfrm>
        </p:spPr>
        <p:txBody>
          <a:bodyPr>
            <a:normAutofit fontScale="90000"/>
          </a:bodyPr>
          <a:lstStyle/>
          <a:p>
            <a:pPr algn="l"/>
            <a:r>
              <a:rPr lang="en-SG" b="1" dirty="0"/>
              <a:t>Minimax Search Strategy</a:t>
            </a:r>
          </a:p>
        </p:txBody>
      </p:sp>
      <p:sp>
        <p:nvSpPr>
          <p:cNvPr id="3" name="Content Placeholder 2"/>
          <p:cNvSpPr>
            <a:spLocks noGrp="1"/>
          </p:cNvSpPr>
          <p:nvPr>
            <p:ph idx="1"/>
          </p:nvPr>
        </p:nvSpPr>
        <p:spPr>
          <a:xfrm>
            <a:off x="368710" y="1195670"/>
            <a:ext cx="8229600" cy="2907092"/>
          </a:xfrm>
        </p:spPr>
        <p:txBody>
          <a:bodyPr anchor="t">
            <a:noAutofit/>
          </a:bodyPr>
          <a:lstStyle/>
          <a:p>
            <a:pPr marL="0" indent="0">
              <a:buNone/>
            </a:pPr>
            <a:r>
              <a:rPr lang="en-SG" sz="1800" dirty="0"/>
              <a:t>Search strategy</a:t>
            </a:r>
          </a:p>
          <a:p>
            <a:pPr>
              <a:buClr>
                <a:schemeClr val="tx1"/>
              </a:buClr>
              <a:buSzPct val="100000"/>
              <a:buFont typeface="Arial" panose="020B0604020202020204" pitchFamily="34" charset="0"/>
              <a:buChar char="•"/>
            </a:pPr>
            <a:r>
              <a:rPr lang="en-SG" sz="1800" dirty="0"/>
              <a:t>Find a sequence of moves that leads to a terminal state (goal)</a:t>
            </a:r>
          </a:p>
          <a:p>
            <a:pPr marL="0" indent="0">
              <a:buNone/>
            </a:pPr>
            <a:endParaRPr lang="en-SG" sz="1800" dirty="0"/>
          </a:p>
          <a:p>
            <a:pPr marL="0" indent="0">
              <a:buNone/>
            </a:pPr>
            <a:r>
              <a:rPr lang="en-SG" sz="1800" dirty="0"/>
              <a:t>Minimax search strategy</a:t>
            </a:r>
          </a:p>
          <a:p>
            <a:pPr>
              <a:buClr>
                <a:schemeClr val="tx1"/>
              </a:buClr>
              <a:buSzPct val="100000"/>
              <a:buFont typeface="Arial" panose="020B0604020202020204" pitchFamily="34" charset="0"/>
              <a:buChar char="•"/>
            </a:pPr>
            <a:r>
              <a:rPr lang="en-SG" sz="1800" dirty="0"/>
              <a:t>Maximise one's own utility and minimise the opponent's</a:t>
            </a:r>
          </a:p>
          <a:p>
            <a:pPr lvl="1">
              <a:buClr>
                <a:schemeClr val="tx1"/>
              </a:buClr>
              <a:buFont typeface="Arial" panose="020B0604020202020204" pitchFamily="34" charset="0"/>
              <a:buChar char="•"/>
            </a:pPr>
            <a:r>
              <a:rPr lang="en-SG" sz="1800" dirty="0"/>
              <a:t>Assumption is that the opponent does the same</a:t>
            </a:r>
          </a:p>
          <a:p>
            <a:pPr>
              <a:buClr>
                <a:schemeClr val="tx1"/>
              </a:buClr>
              <a:buSzPct val="50000"/>
              <a:buFont typeface="Wingdings" panose="05000000000000000000" pitchFamily="2" charset="2"/>
              <a:buChar char="q"/>
            </a:pPr>
            <a:endParaRPr lang="en-SG" sz="1800" dirty="0"/>
          </a:p>
        </p:txBody>
      </p:sp>
    </p:spTree>
    <p:extLst>
      <p:ext uri="{BB962C8B-B14F-4D97-AF65-F5344CB8AC3E}">
        <p14:creationId xmlns:p14="http://schemas.microsoft.com/office/powerpoint/2010/main" val="1520906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710" y="260492"/>
            <a:ext cx="8229600" cy="543191"/>
          </a:xfrm>
        </p:spPr>
        <p:txBody>
          <a:bodyPr>
            <a:normAutofit fontScale="90000"/>
          </a:bodyPr>
          <a:lstStyle/>
          <a:p>
            <a:pPr algn="l"/>
            <a:r>
              <a:rPr lang="en-SG" b="1" dirty="0"/>
              <a:t>Minimax Search Strategy</a:t>
            </a:r>
          </a:p>
        </p:txBody>
      </p:sp>
      <p:sp>
        <p:nvSpPr>
          <p:cNvPr id="3" name="Content Placeholder 2"/>
          <p:cNvSpPr>
            <a:spLocks noGrp="1"/>
          </p:cNvSpPr>
          <p:nvPr>
            <p:ph idx="1"/>
          </p:nvPr>
        </p:nvSpPr>
        <p:spPr>
          <a:xfrm>
            <a:off x="368710" y="1151425"/>
            <a:ext cx="8229600" cy="2907092"/>
          </a:xfrm>
        </p:spPr>
        <p:txBody>
          <a:bodyPr anchor="t">
            <a:noAutofit/>
          </a:bodyPr>
          <a:lstStyle/>
          <a:p>
            <a:pPr marL="0" indent="0">
              <a:buClr>
                <a:schemeClr val="tx1"/>
              </a:buClr>
              <a:buSzPct val="50000"/>
              <a:buNone/>
            </a:pPr>
            <a:r>
              <a:rPr lang="en-SG" sz="1800" b="1" dirty="0">
                <a:solidFill>
                  <a:srgbClr val="270AFC"/>
                </a:solidFill>
              </a:rPr>
              <a:t>3-step</a:t>
            </a:r>
            <a:r>
              <a:rPr lang="en-SG" sz="1800" b="1" dirty="0"/>
              <a:t> process</a:t>
            </a:r>
          </a:p>
          <a:p>
            <a:pPr marL="485775" indent="-457200">
              <a:buFont typeface="+mj-lt"/>
              <a:buAutoNum type="arabicPeriod"/>
            </a:pPr>
            <a:r>
              <a:rPr lang="en-SG" sz="1800" dirty="0"/>
              <a:t>Generate the entire game tree down to terminal states</a:t>
            </a:r>
          </a:p>
          <a:p>
            <a:pPr marL="485775" indent="-457200">
              <a:buFont typeface="+mj-lt"/>
              <a:buAutoNum type="arabicPeriod"/>
            </a:pPr>
            <a:endParaRPr lang="en-SG" sz="1800" dirty="0"/>
          </a:p>
          <a:p>
            <a:pPr marL="485775" indent="-457200">
              <a:buFont typeface="+mj-lt"/>
              <a:buAutoNum type="arabicPeriod"/>
            </a:pPr>
            <a:r>
              <a:rPr lang="en-SG" sz="1800" dirty="0"/>
              <a:t>Calculate utility</a:t>
            </a:r>
          </a:p>
          <a:p>
            <a:pPr marL="1057275" lvl="2" indent="-457200">
              <a:buFont typeface="+mj-lt"/>
              <a:buAutoNum type="alphaLcParenR"/>
            </a:pPr>
            <a:r>
              <a:rPr lang="en-SG" sz="1800" dirty="0"/>
              <a:t>Assess the utility of each terminal state</a:t>
            </a:r>
          </a:p>
          <a:p>
            <a:pPr marL="1057275" lvl="2" indent="-457200">
              <a:buFont typeface="+mj-lt"/>
              <a:buAutoNum type="alphaLcParenR"/>
            </a:pPr>
            <a:r>
              <a:rPr lang="en-SG" sz="1800" dirty="0"/>
              <a:t>Determine the best utility of the parents of the terminal state</a:t>
            </a:r>
          </a:p>
          <a:p>
            <a:pPr marL="1057275" lvl="2" indent="-457200">
              <a:buFont typeface="+mj-lt"/>
              <a:buAutoNum type="alphaLcParenR"/>
            </a:pPr>
            <a:r>
              <a:rPr lang="en-SG" sz="1800" dirty="0"/>
              <a:t>Repeat the process for their parents until the root is reached</a:t>
            </a:r>
          </a:p>
          <a:p>
            <a:pPr marL="1057275" lvl="2" indent="-457200">
              <a:buFont typeface="+mj-lt"/>
              <a:buAutoNum type="alphaLcParenR"/>
            </a:pPr>
            <a:endParaRPr lang="en-SG" sz="1800" dirty="0"/>
          </a:p>
          <a:p>
            <a:pPr marL="485775" indent="-457200">
              <a:buFont typeface="+mj-lt"/>
              <a:buAutoNum type="arabicPeriod"/>
            </a:pPr>
            <a:r>
              <a:rPr lang="en-SG" sz="1800" dirty="0"/>
              <a:t>Select the best move (i.e. the move with the highest utility value)</a:t>
            </a:r>
          </a:p>
        </p:txBody>
      </p:sp>
    </p:spTree>
    <p:extLst>
      <p:ext uri="{BB962C8B-B14F-4D97-AF65-F5344CB8AC3E}">
        <p14:creationId xmlns:p14="http://schemas.microsoft.com/office/powerpoint/2010/main" val="819761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609" y="318488"/>
            <a:ext cx="8229600" cy="543191"/>
          </a:xfrm>
        </p:spPr>
        <p:txBody>
          <a:bodyPr>
            <a:normAutofit fontScale="90000"/>
          </a:bodyPr>
          <a:lstStyle/>
          <a:p>
            <a:pPr algn="l"/>
            <a:r>
              <a:rPr lang="en-SG" b="1" dirty="0"/>
              <a:t>Perfect Decisions by Minimax Algorithm</a:t>
            </a:r>
          </a:p>
        </p:txBody>
      </p:sp>
      <p:sp>
        <p:nvSpPr>
          <p:cNvPr id="3" name="Content Placeholder 2"/>
          <p:cNvSpPr>
            <a:spLocks noGrp="1"/>
          </p:cNvSpPr>
          <p:nvPr>
            <p:ph idx="1"/>
          </p:nvPr>
        </p:nvSpPr>
        <p:spPr>
          <a:xfrm>
            <a:off x="285751" y="1160863"/>
            <a:ext cx="3536640" cy="2907092"/>
          </a:xfrm>
        </p:spPr>
        <p:txBody>
          <a:bodyPr>
            <a:normAutofit/>
          </a:bodyPr>
          <a:lstStyle/>
          <a:p>
            <a:pPr marL="0" indent="0">
              <a:buNone/>
            </a:pPr>
            <a:r>
              <a:rPr lang="en-SG" sz="1800" dirty="0"/>
              <a:t>Perfect decisions: </a:t>
            </a:r>
            <a:r>
              <a:rPr lang="en-SG" sz="1800" dirty="0">
                <a:solidFill>
                  <a:srgbClr val="270AFC"/>
                </a:solidFill>
              </a:rPr>
              <a:t>no</a:t>
            </a:r>
            <a:r>
              <a:rPr lang="en-SG" sz="1800" dirty="0"/>
              <a:t> time limit is imposed</a:t>
            </a:r>
          </a:p>
          <a:p>
            <a:pPr>
              <a:buClr>
                <a:schemeClr val="tx1"/>
              </a:buClr>
              <a:buFont typeface="Arial" panose="020B0604020202020204" pitchFamily="34" charset="0"/>
              <a:buChar char="•"/>
            </a:pPr>
            <a:r>
              <a:rPr lang="en-SG" sz="1800" dirty="0"/>
              <a:t>generate the </a:t>
            </a:r>
            <a:r>
              <a:rPr lang="en-SG" sz="1800" dirty="0">
                <a:solidFill>
                  <a:srgbClr val="270AFC"/>
                </a:solidFill>
              </a:rPr>
              <a:t>complete</a:t>
            </a:r>
            <a:r>
              <a:rPr lang="en-SG" sz="1800" dirty="0"/>
              <a:t> search tree</a:t>
            </a:r>
          </a:p>
          <a:p>
            <a:pPr marL="0" indent="0">
              <a:buNone/>
            </a:pPr>
            <a:r>
              <a:rPr lang="en-SG" sz="1800" dirty="0"/>
              <a:t>Two players: </a:t>
            </a:r>
            <a:r>
              <a:rPr lang="en-SG" sz="1800" dirty="0">
                <a:solidFill>
                  <a:srgbClr val="270AFC"/>
                </a:solidFill>
              </a:rPr>
              <a:t>MAX</a:t>
            </a:r>
            <a:r>
              <a:rPr lang="en-SG" sz="1800" dirty="0"/>
              <a:t> and </a:t>
            </a:r>
            <a:r>
              <a:rPr lang="en-SG" sz="1800" dirty="0">
                <a:solidFill>
                  <a:srgbClr val="270AFC"/>
                </a:solidFill>
              </a:rPr>
              <a:t>MIN</a:t>
            </a:r>
          </a:p>
          <a:p>
            <a:pPr marL="0" indent="0">
              <a:buNone/>
            </a:pPr>
            <a:endParaRPr lang="en-SG" sz="1800" dirty="0">
              <a:solidFill>
                <a:srgbClr val="270AFC"/>
              </a:solidFill>
            </a:endParaRPr>
          </a:p>
        </p:txBody>
      </p:sp>
      <p:sp>
        <p:nvSpPr>
          <p:cNvPr id="5" name="TextBox 4"/>
          <p:cNvSpPr txBox="1"/>
          <p:nvPr/>
        </p:nvSpPr>
        <p:spPr>
          <a:xfrm>
            <a:off x="294397" y="2857746"/>
            <a:ext cx="3621917" cy="196207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Choose move with best achievable payoff against best play</a:t>
            </a:r>
          </a:p>
          <a:p>
            <a:pPr marL="285750" marR="0" lvl="0" indent="-28575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SG" sz="1800" b="0" i="0" u="none" strike="noStrike" kern="1200" cap="none" spc="0" normalizeH="0" baseline="0" noProof="0" dirty="0">
                <a:ln>
                  <a:noFill/>
                </a:ln>
                <a:solidFill>
                  <a:srgbClr val="270AFC"/>
                </a:solidFill>
                <a:effectLst/>
                <a:uLnTx/>
                <a:uFillTx/>
                <a:latin typeface="Arial" panose="020B0604020202020204" pitchFamily="34" charset="0"/>
                <a:ea typeface="+mn-ea"/>
                <a:cs typeface="Arial" panose="020B0604020202020204" pitchFamily="34" charset="0"/>
              </a:rPr>
              <a:t>MAX</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tries to </a:t>
            </a:r>
            <a:r>
              <a:rPr kumimoji="0" lang="en-SG" sz="1800" b="0" i="0" u="none" strike="noStrike" kern="1200" cap="none" spc="0" normalizeH="0" baseline="0" noProof="0" dirty="0">
                <a:ln>
                  <a:noFill/>
                </a:ln>
                <a:solidFill>
                  <a:srgbClr val="270AFC"/>
                </a:solidFill>
                <a:effectLst/>
                <a:uLnTx/>
                <a:uFillTx/>
                <a:latin typeface="Arial" panose="020B0604020202020204" pitchFamily="34" charset="0"/>
                <a:ea typeface="+mn-ea"/>
                <a:cs typeface="Arial" panose="020B0604020202020204" pitchFamily="34" charset="0"/>
              </a:rPr>
              <a:t>max</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utility, assuming that</a:t>
            </a:r>
            <a:r>
              <a:rPr kumimoji="0" lang="en-SG"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SG" sz="1800" b="0" i="0" u="none" strike="noStrike" kern="1200" cap="none" spc="0" normalizeH="0" baseline="0" noProof="0" dirty="0">
                <a:ln>
                  <a:noFill/>
                </a:ln>
                <a:solidFill>
                  <a:srgbClr val="270AFC"/>
                </a:solidFill>
                <a:effectLst/>
                <a:uLnTx/>
                <a:uFillTx/>
                <a:latin typeface="Arial" panose="020B0604020202020204" pitchFamily="34" charset="0"/>
                <a:ea typeface="+mn-ea"/>
                <a:cs typeface="Arial" panose="020B0604020202020204" pitchFamily="34" charset="0"/>
              </a:rPr>
              <a:t>MIN</a:t>
            </a:r>
            <a:r>
              <a:rPr kumimoji="0" lang="en-SG"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will try to </a:t>
            </a:r>
            <a:r>
              <a:rPr kumimoji="0" lang="en-SG" sz="1800" b="0" i="0" u="none" strike="noStrike" kern="1200" cap="none" spc="0" normalizeH="0" baseline="0" noProof="0" dirty="0">
                <a:ln>
                  <a:noFill/>
                </a:ln>
                <a:solidFill>
                  <a:srgbClr val="270AFC"/>
                </a:solidFill>
                <a:effectLst/>
                <a:uLnTx/>
                <a:uFillTx/>
                <a:latin typeface="Arial" panose="020B0604020202020204" pitchFamily="34" charset="0"/>
                <a:ea typeface="+mn-ea"/>
                <a:cs typeface="Arial" panose="020B0604020202020204" pitchFamily="34" charset="0"/>
              </a:rPr>
              <a:t>min </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9" name="Group 8"/>
          <p:cNvGrpSpPr/>
          <p:nvPr/>
        </p:nvGrpSpPr>
        <p:grpSpPr>
          <a:xfrm>
            <a:off x="4225412" y="1195053"/>
            <a:ext cx="4579602" cy="2907092"/>
            <a:chOff x="-27070" y="2523177"/>
            <a:chExt cx="9232030" cy="5191218"/>
          </a:xfrm>
        </p:grpSpPr>
        <p:sp>
          <p:nvSpPr>
            <p:cNvPr id="11" name="Round Same Side Corner Rectangle 10"/>
            <p:cNvSpPr/>
            <p:nvPr/>
          </p:nvSpPr>
          <p:spPr>
            <a:xfrm rot="10800000">
              <a:off x="-27070" y="2912783"/>
              <a:ext cx="9232028" cy="4801612"/>
            </a:xfrm>
            <a:prstGeom prst="round2SameRect">
              <a:avLst/>
            </a:prstGeom>
            <a:noFill/>
            <a:ln>
              <a:solidFill>
                <a:srgbClr val="C4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R</a:t>
              </a:r>
            </a:p>
          </p:txBody>
        </p:sp>
        <p:sp>
          <p:nvSpPr>
            <p:cNvPr id="12" name="Round Same Side Corner Rectangle 11"/>
            <p:cNvSpPr/>
            <p:nvPr/>
          </p:nvSpPr>
          <p:spPr>
            <a:xfrm>
              <a:off x="-27068" y="2523177"/>
              <a:ext cx="9232028" cy="545503"/>
            </a:xfrm>
            <a:prstGeom prst="round2SameRect">
              <a:avLst>
                <a:gd name="adj1" fmla="val 50000"/>
                <a:gd name="adj2" fmla="val 0"/>
              </a:avLst>
            </a:prstGeom>
            <a:solidFill>
              <a:srgbClr val="C48886"/>
            </a:solidFill>
            <a:ln>
              <a:solidFill>
                <a:srgbClr val="C4888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Example</a:t>
              </a:r>
            </a:p>
          </p:txBody>
        </p:sp>
      </p:grpSp>
      <p:grpSp>
        <p:nvGrpSpPr>
          <p:cNvPr id="4" name="Group 3"/>
          <p:cNvGrpSpPr/>
          <p:nvPr/>
        </p:nvGrpSpPr>
        <p:grpSpPr>
          <a:xfrm>
            <a:off x="4315872" y="1863134"/>
            <a:ext cx="4384500" cy="2125691"/>
            <a:chOff x="2859181" y="3007247"/>
            <a:chExt cx="4384500" cy="2125691"/>
          </a:xfrm>
        </p:grpSpPr>
        <p:cxnSp>
          <p:nvCxnSpPr>
            <p:cNvPr id="35" name="Straight Connector 34"/>
            <p:cNvCxnSpPr/>
            <p:nvPr/>
          </p:nvCxnSpPr>
          <p:spPr>
            <a:xfrm>
              <a:off x="3886199" y="3870921"/>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2859181" y="3007247"/>
              <a:ext cx="4323011" cy="2125691"/>
              <a:chOff x="2288241" y="4023383"/>
              <a:chExt cx="5764015" cy="2834253"/>
            </a:xfrm>
          </p:grpSpPr>
          <p:cxnSp>
            <p:nvCxnSpPr>
              <p:cNvPr id="56" name="Straight Connector 55"/>
              <p:cNvCxnSpPr/>
              <p:nvPr/>
            </p:nvCxnSpPr>
            <p:spPr>
              <a:xfrm>
                <a:off x="7086597" y="5275049"/>
                <a:ext cx="813259" cy="897054"/>
              </a:xfrm>
              <a:prstGeom prst="line">
                <a:avLst/>
              </a:prstGeom>
              <a:ln w="19050">
                <a:solidFill>
                  <a:srgbClr val="4D80BC"/>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2288241" y="4023383"/>
                <a:ext cx="5764015" cy="2834253"/>
                <a:chOff x="2516841" y="3909561"/>
                <a:chExt cx="5764015" cy="2834253"/>
              </a:xfrm>
            </p:grpSpPr>
            <p:grpSp>
              <p:nvGrpSpPr>
                <p:cNvPr id="101" name="Group 100"/>
                <p:cNvGrpSpPr/>
                <p:nvPr/>
              </p:nvGrpSpPr>
              <p:grpSpPr>
                <a:xfrm>
                  <a:off x="2516841" y="3909561"/>
                  <a:ext cx="5496010" cy="2219093"/>
                  <a:chOff x="2516841" y="3909561"/>
                  <a:chExt cx="5496010" cy="2219093"/>
                </a:xfrm>
              </p:grpSpPr>
              <p:cxnSp>
                <p:nvCxnSpPr>
                  <p:cNvPr id="37" name="Straight Connector 36"/>
                  <p:cNvCxnSpPr/>
                  <p:nvPr/>
                </p:nvCxnSpPr>
                <p:spPr>
                  <a:xfrm flipH="1">
                    <a:off x="2906829" y="5145616"/>
                    <a:ext cx="750771" cy="940950"/>
                  </a:xfrm>
                  <a:prstGeom prst="line">
                    <a:avLst/>
                  </a:prstGeom>
                  <a:ln w="19050">
                    <a:solidFill>
                      <a:srgbClr val="4D80B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520440" y="5145616"/>
                    <a:ext cx="137160" cy="968222"/>
                  </a:xfrm>
                  <a:prstGeom prst="line">
                    <a:avLst/>
                  </a:prstGeom>
                  <a:ln w="19050">
                    <a:solidFill>
                      <a:srgbClr val="4D80B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657600" y="5145616"/>
                    <a:ext cx="463196" cy="983038"/>
                  </a:xfrm>
                  <a:prstGeom prst="line">
                    <a:avLst/>
                  </a:prstGeom>
                  <a:ln w="19050">
                    <a:solidFill>
                      <a:srgbClr val="4D80BC"/>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4882012" y="5141605"/>
                    <a:ext cx="604387" cy="949122"/>
                  </a:xfrm>
                  <a:prstGeom prst="line">
                    <a:avLst/>
                  </a:prstGeom>
                  <a:ln w="19050">
                    <a:solidFill>
                      <a:srgbClr val="4D80B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469354" y="5141605"/>
                    <a:ext cx="17045" cy="949122"/>
                  </a:xfrm>
                  <a:prstGeom prst="line">
                    <a:avLst/>
                  </a:prstGeom>
                  <a:ln w="19050">
                    <a:solidFill>
                      <a:srgbClr val="4D80B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486399" y="5141605"/>
                    <a:ext cx="507232" cy="942260"/>
                  </a:xfrm>
                  <a:prstGeom prst="line">
                    <a:avLst/>
                  </a:prstGeom>
                  <a:ln w="19050">
                    <a:solidFill>
                      <a:srgbClr val="4D80B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6756783" y="5161227"/>
                    <a:ext cx="558414" cy="922638"/>
                  </a:xfrm>
                  <a:prstGeom prst="line">
                    <a:avLst/>
                  </a:prstGeom>
                  <a:ln w="19050">
                    <a:solidFill>
                      <a:srgbClr val="4D80BC"/>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315197" y="5161227"/>
                    <a:ext cx="178029" cy="908454"/>
                  </a:xfrm>
                  <a:prstGeom prst="line">
                    <a:avLst/>
                  </a:prstGeom>
                  <a:ln w="19050">
                    <a:solidFill>
                      <a:srgbClr val="4D80BC"/>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2516841" y="3909561"/>
                    <a:ext cx="5292452" cy="1299912"/>
                    <a:chOff x="2516841" y="3909561"/>
                    <a:chExt cx="5292452" cy="1299912"/>
                  </a:xfrm>
                </p:grpSpPr>
                <p:sp>
                  <p:nvSpPr>
                    <p:cNvPr id="29" name="TextBox 28"/>
                    <p:cNvSpPr txBox="1"/>
                    <p:nvPr/>
                  </p:nvSpPr>
                  <p:spPr>
                    <a:xfrm>
                      <a:off x="7504493" y="4840141"/>
                      <a:ext cx="304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2</a:t>
                      </a:r>
                    </a:p>
                  </p:txBody>
                </p:sp>
                <p:grpSp>
                  <p:nvGrpSpPr>
                    <p:cNvPr id="90" name="Group 89"/>
                    <p:cNvGrpSpPr/>
                    <p:nvPr/>
                  </p:nvGrpSpPr>
                  <p:grpSpPr>
                    <a:xfrm>
                      <a:off x="2516841" y="3909561"/>
                      <a:ext cx="4798356" cy="1299912"/>
                      <a:chOff x="2516841" y="3909561"/>
                      <a:chExt cx="4798356" cy="1299912"/>
                    </a:xfrm>
                  </p:grpSpPr>
                  <p:sp>
                    <p:nvSpPr>
                      <p:cNvPr id="7" name="TextBox 6"/>
                      <p:cNvSpPr txBox="1"/>
                      <p:nvPr/>
                    </p:nvSpPr>
                    <p:spPr>
                      <a:xfrm>
                        <a:off x="5768741" y="3934534"/>
                        <a:ext cx="304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7" name="TextBox 26"/>
                      <p:cNvSpPr txBox="1"/>
                      <p:nvPr/>
                    </p:nvSpPr>
                    <p:spPr>
                      <a:xfrm>
                        <a:off x="3810000" y="4840141"/>
                        <a:ext cx="304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3</a:t>
                        </a:r>
                      </a:p>
                    </p:txBody>
                  </p:sp>
                  <p:sp>
                    <p:nvSpPr>
                      <p:cNvPr id="28" name="TextBox 27"/>
                      <p:cNvSpPr txBox="1"/>
                      <p:nvPr/>
                    </p:nvSpPr>
                    <p:spPr>
                      <a:xfrm>
                        <a:off x="5710988" y="4826437"/>
                        <a:ext cx="304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2</a:t>
                        </a:r>
                      </a:p>
                    </p:txBody>
                  </p:sp>
                  <p:cxnSp>
                    <p:nvCxnSpPr>
                      <p:cNvPr id="26" name="Straight Connector 25"/>
                      <p:cNvCxnSpPr/>
                      <p:nvPr/>
                    </p:nvCxnSpPr>
                    <p:spPr>
                      <a:xfrm flipH="1">
                        <a:off x="3657600" y="4236981"/>
                        <a:ext cx="1828800" cy="648795"/>
                      </a:xfrm>
                      <a:prstGeom prst="line">
                        <a:avLst/>
                      </a:prstGeom>
                      <a:ln w="19050">
                        <a:solidFill>
                          <a:srgbClr val="4D80B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5486399" y="4236981"/>
                        <a:ext cx="1" cy="644784"/>
                      </a:xfrm>
                      <a:prstGeom prst="line">
                        <a:avLst/>
                      </a:prstGeom>
                      <a:ln w="19050">
                        <a:solidFill>
                          <a:srgbClr val="4A7EB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486400" y="4236981"/>
                        <a:ext cx="1828797" cy="664406"/>
                      </a:xfrm>
                      <a:prstGeom prst="line">
                        <a:avLst/>
                      </a:prstGeom>
                      <a:ln w="19050">
                        <a:solidFill>
                          <a:srgbClr val="4A7EBB"/>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2516841" y="3909561"/>
                        <a:ext cx="990600" cy="1251419"/>
                        <a:chOff x="2516841" y="3909561"/>
                        <a:chExt cx="990600" cy="1251419"/>
                      </a:xfrm>
                    </p:grpSpPr>
                    <p:sp>
                      <p:nvSpPr>
                        <p:cNvPr id="58" name="TextBox 57"/>
                        <p:cNvSpPr txBox="1"/>
                        <p:nvPr/>
                      </p:nvSpPr>
                      <p:spPr>
                        <a:xfrm>
                          <a:off x="2516841" y="3909561"/>
                          <a:ext cx="99060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Calibri"/>
                              <a:ea typeface="+mn-ea"/>
                              <a:cs typeface="+mn-cs"/>
                            </a:rPr>
                            <a:t>MAX</a:t>
                          </a:r>
                        </a:p>
                      </p:txBody>
                    </p:sp>
                    <p:sp>
                      <p:nvSpPr>
                        <p:cNvPr id="61" name="TextBox 60"/>
                        <p:cNvSpPr txBox="1"/>
                        <p:nvPr/>
                      </p:nvSpPr>
                      <p:spPr>
                        <a:xfrm>
                          <a:off x="2516841" y="4760869"/>
                          <a:ext cx="990600" cy="4001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Calibri"/>
                              <a:ea typeface="+mn-ea"/>
                              <a:cs typeface="+mn-cs"/>
                            </a:rPr>
                            <a:t>MIN</a:t>
                          </a:r>
                        </a:p>
                      </p:txBody>
                    </p:sp>
                  </p:grpSp>
                  <mc:AlternateContent xmlns:mc="http://schemas.openxmlformats.org/markup-compatibility/2006" xmlns:a14="http://schemas.microsoft.com/office/drawing/2010/main">
                    <mc:Choice Requires="a14">
                      <p:sp>
                        <p:nvSpPr>
                          <p:cNvPr id="63" name="TextBox 62"/>
                          <p:cNvSpPr txBox="1"/>
                          <p:nvPr/>
                        </p:nvSpPr>
                        <p:spPr>
                          <a:xfrm>
                            <a:off x="4084324" y="4286011"/>
                            <a:ext cx="299143"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084324" y="4286011"/>
                            <a:ext cx="299143" cy="276999"/>
                          </a:xfrm>
                          <a:prstGeom prst="rect">
                            <a:avLst/>
                          </a:prstGeom>
                          <a:blipFill>
                            <a:blip r:embed="rId3"/>
                            <a:stretch>
                              <a:fillRect l="-18919" r="-5405" b="-14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5151126" y="4430685"/>
                            <a:ext cx="304528"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5151126" y="4430685"/>
                            <a:ext cx="304528" cy="276999"/>
                          </a:xfrm>
                          <a:prstGeom prst="rect">
                            <a:avLst/>
                          </a:prstGeom>
                          <a:blipFill>
                            <a:blip r:embed="rId4"/>
                            <a:stretch>
                              <a:fillRect l="-18421" r="-5263" b="-14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6587688" y="4261470"/>
                            <a:ext cx="304528"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6587688" y="4261470"/>
                            <a:ext cx="304528" cy="276999"/>
                          </a:xfrm>
                          <a:prstGeom prst="rect">
                            <a:avLst/>
                          </a:prstGeom>
                          <a:blipFill>
                            <a:blip r:embed="rId5"/>
                            <a:stretch>
                              <a:fillRect l="-18919" r="-8108" b="-14706"/>
                            </a:stretch>
                          </a:blipFill>
                        </p:spPr>
                        <p:txBody>
                          <a:bodyPr/>
                          <a:lstStyle/>
                          <a:p>
                            <a:r>
                              <a:rPr lang="en-SG">
                                <a:noFill/>
                              </a:rPr>
                              <a:t> </a:t>
                            </a:r>
                          </a:p>
                        </p:txBody>
                      </p:sp>
                    </mc:Fallback>
                  </mc:AlternateContent>
                </p:grpSp>
              </p:grpSp>
              <mc:AlternateContent xmlns:mc="http://schemas.openxmlformats.org/markup-compatibility/2006" xmlns:a14="http://schemas.microsoft.com/office/drawing/2010/main">
                <mc:Choice Requires="a14">
                  <p:sp>
                    <p:nvSpPr>
                      <p:cNvPr id="68" name="TextBox 67"/>
                      <p:cNvSpPr txBox="1"/>
                      <p:nvPr/>
                    </p:nvSpPr>
                    <p:spPr>
                      <a:xfrm>
                        <a:off x="2524675" y="5762779"/>
                        <a:ext cx="397460"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2524675" y="5762779"/>
                        <a:ext cx="397460" cy="276999"/>
                      </a:xfrm>
                      <a:prstGeom prst="rect">
                        <a:avLst/>
                      </a:prstGeom>
                      <a:blipFill>
                        <a:blip r:embed="rId6"/>
                        <a:stretch>
                          <a:fillRect l="-14286" r="-4082" b="-14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3160935" y="5743425"/>
                        <a:ext cx="397460"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3160935" y="5743425"/>
                        <a:ext cx="397460" cy="276999"/>
                      </a:xfrm>
                      <a:prstGeom prst="rect">
                        <a:avLst/>
                      </a:prstGeom>
                      <a:blipFill>
                        <a:blip r:embed="rId7"/>
                        <a:stretch>
                          <a:fillRect l="-14286" r="-4082" b="-14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648869" y="5746782"/>
                        <a:ext cx="397460"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13</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3648869" y="5746782"/>
                        <a:ext cx="397460" cy="276999"/>
                      </a:xfrm>
                      <a:prstGeom prst="rect">
                        <a:avLst/>
                      </a:prstGeom>
                      <a:blipFill>
                        <a:blip r:embed="rId8"/>
                        <a:stretch>
                          <a:fillRect l="-14286" r="-4082" b="-14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4529145" y="5715451"/>
                        <a:ext cx="402845"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21</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4529145" y="5715451"/>
                        <a:ext cx="402845" cy="276999"/>
                      </a:xfrm>
                      <a:prstGeom prst="rect">
                        <a:avLst/>
                      </a:prstGeom>
                      <a:blipFill>
                        <a:blip r:embed="rId9"/>
                        <a:stretch>
                          <a:fillRect l="-14286" r="-6122" b="-14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5082229" y="5721029"/>
                        <a:ext cx="402845"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22</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5082229" y="5721029"/>
                        <a:ext cx="402845" cy="276999"/>
                      </a:xfrm>
                      <a:prstGeom prst="rect">
                        <a:avLst/>
                      </a:prstGeom>
                      <a:blipFill>
                        <a:blip r:embed="rId10"/>
                        <a:stretch>
                          <a:fillRect l="-14286" r="-6122" b="-117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5540672" y="5754447"/>
                        <a:ext cx="402845"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23</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5540672" y="5754447"/>
                        <a:ext cx="402845" cy="276999"/>
                      </a:xfrm>
                      <a:prstGeom prst="rect">
                        <a:avLst/>
                      </a:prstGeom>
                      <a:blipFill>
                        <a:blip r:embed="rId11"/>
                        <a:stretch>
                          <a:fillRect l="-14000" r="-4000" b="-14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6388402" y="5700291"/>
                        <a:ext cx="402845"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31</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6388402" y="5700291"/>
                        <a:ext cx="402845" cy="276999"/>
                      </a:xfrm>
                      <a:prstGeom prst="rect">
                        <a:avLst/>
                      </a:prstGeom>
                      <a:blipFill>
                        <a:blip r:embed="rId12"/>
                        <a:stretch>
                          <a:fillRect l="-14000" r="-4000" b="-14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7034954" y="5731814"/>
                        <a:ext cx="402845"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32</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7034954" y="5731814"/>
                        <a:ext cx="402845" cy="276999"/>
                      </a:xfrm>
                      <a:prstGeom prst="rect">
                        <a:avLst/>
                      </a:prstGeom>
                      <a:blipFill>
                        <a:blip r:embed="rId13"/>
                        <a:stretch>
                          <a:fillRect l="-14286" r="-6122" b="-14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7610006" y="5778782"/>
                        <a:ext cx="402845" cy="276999"/>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pt-BR"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b>
                                  <m:r>
                                    <a:rPr kumimoji="0" lang="en-US" sz="135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33</m:t>
                                  </m:r>
                                </m:sub>
                              </m:sSub>
                            </m:oMath>
                          </m:oMathPara>
                        </a14:m>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7610006" y="5778782"/>
                        <a:ext cx="402845" cy="276999"/>
                      </a:xfrm>
                      <a:prstGeom prst="rect">
                        <a:avLst/>
                      </a:prstGeom>
                      <a:blipFill>
                        <a:blip r:embed="rId14"/>
                        <a:stretch>
                          <a:fillRect l="-14286" r="-6122" b="-14706"/>
                        </a:stretch>
                      </a:blipFill>
                    </p:spPr>
                    <p:txBody>
                      <a:bodyPr/>
                      <a:lstStyle/>
                      <a:p>
                        <a:r>
                          <a:rPr lang="en-SG">
                            <a:noFill/>
                          </a:rPr>
                          <a:t> </a:t>
                        </a:r>
                      </a:p>
                    </p:txBody>
                  </p:sp>
                </mc:Fallback>
              </mc:AlternateContent>
            </p:grpSp>
            <p:sp>
              <p:nvSpPr>
                <p:cNvPr id="87" name="TextBox 86"/>
                <p:cNvSpPr txBox="1"/>
                <p:nvPr/>
              </p:nvSpPr>
              <p:spPr>
                <a:xfrm>
                  <a:off x="2754429" y="6325236"/>
                  <a:ext cx="239829" cy="4001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3</a:t>
                  </a:r>
                </a:p>
              </p:txBody>
            </p:sp>
            <p:sp>
              <p:nvSpPr>
                <p:cNvPr id="92" name="TextBox 91"/>
                <p:cNvSpPr txBox="1"/>
                <p:nvPr/>
              </p:nvSpPr>
              <p:spPr>
                <a:xfrm>
                  <a:off x="3318157" y="6333577"/>
                  <a:ext cx="483277" cy="4001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12</a:t>
                  </a:r>
                </a:p>
              </p:txBody>
            </p:sp>
            <p:sp>
              <p:nvSpPr>
                <p:cNvPr id="93" name="TextBox 92"/>
                <p:cNvSpPr txBox="1"/>
                <p:nvPr/>
              </p:nvSpPr>
              <p:spPr>
                <a:xfrm>
                  <a:off x="3994888" y="6343705"/>
                  <a:ext cx="239829" cy="4001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8</a:t>
                  </a:r>
                </a:p>
              </p:txBody>
            </p:sp>
            <p:sp>
              <p:nvSpPr>
                <p:cNvPr id="94" name="TextBox 93"/>
                <p:cNvSpPr txBox="1"/>
                <p:nvPr/>
              </p:nvSpPr>
              <p:spPr>
                <a:xfrm>
                  <a:off x="4749501" y="6318121"/>
                  <a:ext cx="239829" cy="4001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2</a:t>
                  </a:r>
                </a:p>
              </p:txBody>
            </p:sp>
            <p:sp>
              <p:nvSpPr>
                <p:cNvPr id="95" name="TextBox 94"/>
                <p:cNvSpPr txBox="1"/>
                <p:nvPr/>
              </p:nvSpPr>
              <p:spPr>
                <a:xfrm>
                  <a:off x="5345720" y="6325236"/>
                  <a:ext cx="239829" cy="4001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4</a:t>
                  </a:r>
                </a:p>
              </p:txBody>
            </p:sp>
            <p:sp>
              <p:nvSpPr>
                <p:cNvPr id="96" name="TextBox 95"/>
                <p:cNvSpPr txBox="1"/>
                <p:nvPr/>
              </p:nvSpPr>
              <p:spPr>
                <a:xfrm>
                  <a:off x="5899489" y="6333577"/>
                  <a:ext cx="239829" cy="4001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6</a:t>
                  </a:r>
                </a:p>
              </p:txBody>
            </p:sp>
            <p:sp>
              <p:nvSpPr>
                <p:cNvPr id="97" name="TextBox 96"/>
                <p:cNvSpPr txBox="1"/>
                <p:nvPr/>
              </p:nvSpPr>
              <p:spPr>
                <a:xfrm>
                  <a:off x="6564044" y="6318121"/>
                  <a:ext cx="686336" cy="4001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14</a:t>
                  </a:r>
                </a:p>
              </p:txBody>
            </p:sp>
            <p:sp>
              <p:nvSpPr>
                <p:cNvPr id="98" name="TextBox 97"/>
                <p:cNvSpPr txBox="1"/>
                <p:nvPr/>
              </p:nvSpPr>
              <p:spPr>
                <a:xfrm>
                  <a:off x="7347683" y="6309884"/>
                  <a:ext cx="239829" cy="4001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5</a:t>
                  </a:r>
                </a:p>
              </p:txBody>
            </p:sp>
            <p:sp>
              <p:nvSpPr>
                <p:cNvPr id="99" name="TextBox 98"/>
                <p:cNvSpPr txBox="1"/>
                <p:nvPr/>
              </p:nvSpPr>
              <p:spPr>
                <a:xfrm>
                  <a:off x="8041027" y="6309884"/>
                  <a:ext cx="239829" cy="4001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2</a:t>
                  </a:r>
                </a:p>
              </p:txBody>
            </p:sp>
          </p:grpSp>
        </p:grpSp>
        <p:sp>
          <p:nvSpPr>
            <p:cNvPr id="116" name="Oval 115"/>
            <p:cNvSpPr/>
            <p:nvPr/>
          </p:nvSpPr>
          <p:spPr>
            <a:xfrm>
              <a:off x="4943573" y="3039911"/>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18" name="Oval 117"/>
            <p:cNvSpPr/>
            <p:nvPr/>
          </p:nvSpPr>
          <p:spPr>
            <a:xfrm>
              <a:off x="3584633" y="3726579"/>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19" name="Oval 118"/>
            <p:cNvSpPr/>
            <p:nvPr/>
          </p:nvSpPr>
          <p:spPr>
            <a:xfrm>
              <a:off x="4943573" y="3737700"/>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0" name="Oval 119"/>
            <p:cNvSpPr/>
            <p:nvPr/>
          </p:nvSpPr>
          <p:spPr>
            <a:xfrm>
              <a:off x="6314719" y="3755077"/>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1" name="Oval 120"/>
            <p:cNvSpPr/>
            <p:nvPr/>
          </p:nvSpPr>
          <p:spPr>
            <a:xfrm>
              <a:off x="2994724" y="4645133"/>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2" name="Oval 121"/>
            <p:cNvSpPr/>
            <p:nvPr/>
          </p:nvSpPr>
          <p:spPr>
            <a:xfrm>
              <a:off x="3468638" y="4663393"/>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3" name="Oval 122"/>
            <p:cNvSpPr/>
            <p:nvPr/>
          </p:nvSpPr>
          <p:spPr>
            <a:xfrm>
              <a:off x="3943177" y="4663393"/>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4" name="Oval 123"/>
            <p:cNvSpPr/>
            <p:nvPr/>
          </p:nvSpPr>
          <p:spPr>
            <a:xfrm>
              <a:off x="4473894" y="4659609"/>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5" name="Oval 124"/>
            <p:cNvSpPr/>
            <p:nvPr/>
          </p:nvSpPr>
          <p:spPr>
            <a:xfrm>
              <a:off x="4925855" y="4640461"/>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6" name="Oval 125"/>
            <p:cNvSpPr/>
            <p:nvPr/>
          </p:nvSpPr>
          <p:spPr>
            <a:xfrm>
              <a:off x="5357090" y="4638352"/>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7" name="Oval 126"/>
            <p:cNvSpPr/>
            <p:nvPr/>
          </p:nvSpPr>
          <p:spPr>
            <a:xfrm>
              <a:off x="5887121" y="4621735"/>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8" name="Oval 127"/>
            <p:cNvSpPr/>
            <p:nvPr/>
          </p:nvSpPr>
          <p:spPr>
            <a:xfrm>
              <a:off x="6451880" y="4605053"/>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129" name="Oval 128"/>
            <p:cNvSpPr/>
            <p:nvPr/>
          </p:nvSpPr>
          <p:spPr>
            <a:xfrm>
              <a:off x="6960586" y="4621735"/>
              <a:ext cx="283095" cy="211118"/>
            </a:xfrm>
            <a:prstGeom prst="ellipse">
              <a:avLst/>
            </a:prstGeom>
            <a:solidFill>
              <a:srgbClr val="8EB4E3"/>
            </a:solidFill>
            <a:ln w="28575">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42941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Examples: Real-world CSPs</a:t>
            </a:r>
          </a:p>
        </p:txBody>
      </p:sp>
      <p:sp>
        <p:nvSpPr>
          <p:cNvPr id="4" name="Content Placeholder 2"/>
          <p:cNvSpPr txBox="1">
            <a:spLocks/>
          </p:cNvSpPr>
          <p:nvPr/>
        </p:nvSpPr>
        <p:spPr>
          <a:xfrm>
            <a:off x="457200" y="1180922"/>
            <a:ext cx="8229600" cy="290709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altLang="en-US" sz="2400" b="0" i="0" u="none" strike="noStrike" kern="1200" cap="none" spc="0" normalizeH="0" baseline="0" noProof="0" dirty="0">
                <a:ln>
                  <a:noFill/>
                </a:ln>
                <a:solidFill>
                  <a:prstClr val="black"/>
                </a:solidFill>
                <a:effectLst/>
                <a:uLnTx/>
                <a:uFillTx/>
                <a:latin typeface="Arial"/>
                <a:ea typeface="+mn-ea"/>
                <a:cs typeface="+mn-cs"/>
              </a:rPr>
              <a:t>Assignment problems</a:t>
            </a:r>
          </a:p>
          <a:p>
            <a:pPr marL="742950" marR="0" lvl="1" indent="-28575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altLang="en-US" sz="2400" b="0" i="0" u="none" strike="noStrike" kern="1200" cap="none" spc="0" normalizeH="0" baseline="0" noProof="0" dirty="0">
                <a:ln>
                  <a:noFill/>
                </a:ln>
                <a:solidFill>
                  <a:prstClr val="black"/>
                </a:solidFill>
                <a:effectLst/>
                <a:uLnTx/>
                <a:uFillTx/>
                <a:latin typeface="Arial"/>
                <a:ea typeface="+mn-ea"/>
                <a:cs typeface="+mn-cs"/>
              </a:rPr>
              <a:t>e.g. who teaches what class</a:t>
            </a:r>
          </a:p>
          <a:p>
            <a:pPr marL="342900" marR="0" lvl="0"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altLang="en-US" sz="2400" b="0" i="0" u="none" strike="noStrike" kern="1200" cap="none" spc="0" normalizeH="0" baseline="0" noProof="0" dirty="0">
                <a:ln>
                  <a:noFill/>
                </a:ln>
                <a:solidFill>
                  <a:prstClr val="black"/>
                </a:solidFill>
                <a:effectLst/>
                <a:uLnTx/>
                <a:uFillTx/>
                <a:latin typeface="Arial"/>
                <a:ea typeface="+mn-ea"/>
                <a:cs typeface="+mn-cs"/>
              </a:rPr>
              <a:t>Timetabling problems</a:t>
            </a:r>
          </a:p>
          <a:p>
            <a:pPr marL="742950" marR="0" lvl="1" indent="-28575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altLang="en-US" sz="2400" b="0" i="0" u="none" strike="noStrike" kern="1200" cap="none" spc="0" normalizeH="0" baseline="0" noProof="0" dirty="0">
                <a:ln>
                  <a:noFill/>
                </a:ln>
                <a:solidFill>
                  <a:prstClr val="black"/>
                </a:solidFill>
                <a:effectLst/>
                <a:uLnTx/>
                <a:uFillTx/>
                <a:latin typeface="Arial"/>
                <a:ea typeface="+mn-ea"/>
                <a:cs typeface="+mn-cs"/>
              </a:rPr>
              <a:t>e.g. which class is offered when and where?</a:t>
            </a:r>
          </a:p>
          <a:p>
            <a:pPr marL="342900" marR="0" lvl="0"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altLang="en-US" sz="2400" b="0" i="0" u="none" strike="noStrike" kern="1200" cap="none" spc="0" normalizeH="0" baseline="0" noProof="0" dirty="0">
                <a:ln>
                  <a:noFill/>
                </a:ln>
                <a:solidFill>
                  <a:prstClr val="black"/>
                </a:solidFill>
                <a:effectLst/>
                <a:uLnTx/>
                <a:uFillTx/>
                <a:latin typeface="Arial"/>
                <a:ea typeface="+mn-ea"/>
                <a:cs typeface="+mn-cs"/>
              </a:rPr>
              <a:t>Hardware configuration</a:t>
            </a:r>
          </a:p>
          <a:p>
            <a:pPr marL="342900" marR="0" lvl="0"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altLang="en-US" sz="2400" b="0" i="0" u="none" strike="noStrike" kern="1200" cap="none" spc="0" normalizeH="0" baseline="0" noProof="0" dirty="0">
                <a:ln>
                  <a:noFill/>
                </a:ln>
                <a:solidFill>
                  <a:prstClr val="black"/>
                </a:solidFill>
                <a:effectLst/>
                <a:uLnTx/>
                <a:uFillTx/>
                <a:latin typeface="Arial"/>
                <a:ea typeface="+mn-ea"/>
                <a:cs typeface="+mn-cs"/>
              </a:rPr>
              <a:t>Transportation scheduling</a:t>
            </a:r>
          </a:p>
          <a:p>
            <a:pPr marL="342900" marR="0" lvl="0"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altLang="en-US" sz="2400" b="0" i="0" u="none" strike="noStrike" kern="1200" cap="none" spc="0" normalizeH="0" baseline="0" noProof="0" dirty="0">
                <a:ln>
                  <a:noFill/>
                </a:ln>
                <a:solidFill>
                  <a:prstClr val="black"/>
                </a:solidFill>
                <a:effectLst/>
                <a:uLnTx/>
                <a:uFillTx/>
                <a:latin typeface="Arial"/>
                <a:ea typeface="+mn-ea"/>
                <a:cs typeface="+mn-cs"/>
              </a:rPr>
              <a:t>Factory scheduling</a:t>
            </a:r>
          </a:p>
          <a:p>
            <a:pPr marL="342900" marR="0" lvl="0"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altLang="en-US" sz="2400" b="0" i="0" u="none" strike="noStrike" kern="1200" cap="none" spc="0" normalizeH="0" baseline="0" noProof="0" dirty="0">
                <a:ln>
                  <a:noFill/>
                </a:ln>
                <a:solidFill>
                  <a:prstClr val="black"/>
                </a:solidFill>
                <a:effectLst/>
                <a:uLnTx/>
                <a:uFillTx/>
                <a:latin typeface="Arial"/>
                <a:ea typeface="+mn-ea"/>
                <a:cs typeface="+mn-cs"/>
              </a:rPr>
              <a:t>Floor-planning</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SG" sz="2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5381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716" y="282614"/>
            <a:ext cx="8229600" cy="543191"/>
          </a:xfrm>
        </p:spPr>
        <p:txBody>
          <a:bodyPr>
            <a:normAutofit fontScale="90000"/>
          </a:bodyPr>
          <a:lstStyle/>
          <a:p>
            <a:pPr algn="l"/>
            <a:r>
              <a:rPr lang="en-SG" b="1" dirty="0"/>
              <a:t>Othello 4</a:t>
            </a:r>
          </a:p>
        </p:txBody>
      </p:sp>
      <p:sp>
        <p:nvSpPr>
          <p:cNvPr id="4" name="Rectangle 3"/>
          <p:cNvSpPr/>
          <p:nvPr/>
        </p:nvSpPr>
        <p:spPr>
          <a:xfrm>
            <a:off x="2666279" y="1174340"/>
            <a:ext cx="6145881" cy="3416320"/>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player can place a new piece in a position if there exists at least one straight (horizontal, vertical, or diagonal) occupied line between the new piece and another piece of the same kind, with one or more contiguous pieces from the opponent player between them</a:t>
            </a: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endPar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After placing the new piece, the pieces from the opponent player will be captured and become the pieces from the same Player</a:t>
            </a: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endPar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player with the most pieces on the board wins</a:t>
            </a:r>
          </a:p>
        </p:txBody>
      </p:sp>
      <p:graphicFrame>
        <p:nvGraphicFramePr>
          <p:cNvPr id="5" name="Table 4"/>
          <p:cNvGraphicFramePr>
            <a:graphicFrameLocks noGrp="1"/>
          </p:cNvGraphicFramePr>
          <p:nvPr/>
        </p:nvGraphicFramePr>
        <p:xfrm>
          <a:off x="660244" y="2128375"/>
          <a:ext cx="1710304" cy="1627854"/>
        </p:xfrm>
        <a:graphic>
          <a:graphicData uri="http://schemas.openxmlformats.org/drawingml/2006/table">
            <a:tbl>
              <a:tblPr firstRow="1" firstCol="1" bandRow="1"/>
              <a:tblGrid>
                <a:gridCol w="424003">
                  <a:extLst>
                    <a:ext uri="{9D8B030D-6E8A-4147-A177-3AD203B41FA5}">
                      <a16:colId xmlns:a16="http://schemas.microsoft.com/office/drawing/2014/main" val="20000"/>
                    </a:ext>
                  </a:extLst>
                </a:gridCol>
                <a:gridCol w="428767">
                  <a:extLst>
                    <a:ext uri="{9D8B030D-6E8A-4147-A177-3AD203B41FA5}">
                      <a16:colId xmlns:a16="http://schemas.microsoft.com/office/drawing/2014/main" val="20001"/>
                    </a:ext>
                  </a:extLst>
                </a:gridCol>
                <a:gridCol w="428767">
                  <a:extLst>
                    <a:ext uri="{9D8B030D-6E8A-4147-A177-3AD203B41FA5}">
                      <a16:colId xmlns:a16="http://schemas.microsoft.com/office/drawing/2014/main" val="20002"/>
                    </a:ext>
                  </a:extLst>
                </a:gridCol>
                <a:gridCol w="428767">
                  <a:extLst>
                    <a:ext uri="{9D8B030D-6E8A-4147-A177-3AD203B41FA5}">
                      <a16:colId xmlns:a16="http://schemas.microsoft.com/office/drawing/2014/main" val="20003"/>
                    </a:ext>
                  </a:extLst>
                </a:gridCol>
              </a:tblGrid>
              <a:tr h="39809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5836">
                <a:tc>
                  <a:txBody>
                    <a:bodyPr/>
                    <a:lstStyle/>
                    <a:p>
                      <a:pPr marL="0" marR="0">
                        <a:lnSpc>
                          <a:spcPct val="107000"/>
                        </a:lnSpc>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O</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5836">
                <a:tc>
                  <a:txBody>
                    <a:bodyPr/>
                    <a:lstStyle/>
                    <a:p>
                      <a:pPr marL="0" marR="0">
                        <a:lnSpc>
                          <a:spcPct val="107000"/>
                        </a:lnSpc>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O</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9809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Rounded Rectangle 5"/>
          <p:cNvSpPr/>
          <p:nvPr/>
        </p:nvSpPr>
        <p:spPr>
          <a:xfrm>
            <a:off x="508819" y="1825345"/>
            <a:ext cx="2013155" cy="2252584"/>
          </a:xfrm>
          <a:prstGeom prst="roundRect">
            <a:avLst/>
          </a:prstGeom>
          <a:noFill/>
          <a:ln w="57150">
            <a:solidFill>
              <a:srgbClr val="C4888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98986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459" y="247367"/>
            <a:ext cx="8229600" cy="543191"/>
          </a:xfrm>
        </p:spPr>
        <p:txBody>
          <a:bodyPr>
            <a:normAutofit fontScale="90000"/>
          </a:bodyPr>
          <a:lstStyle/>
          <a:p>
            <a:pPr algn="l"/>
            <a:r>
              <a:rPr lang="en-SG" b="1" dirty="0"/>
              <a:t>`X' plays first</a:t>
            </a:r>
          </a:p>
        </p:txBody>
      </p:sp>
      <p:sp>
        <p:nvSpPr>
          <p:cNvPr id="3" name="Content Placeholder 2"/>
          <p:cNvSpPr>
            <a:spLocks noGrp="1"/>
          </p:cNvSpPr>
          <p:nvPr>
            <p:ph idx="1"/>
          </p:nvPr>
        </p:nvSpPr>
        <p:spPr>
          <a:xfrm>
            <a:off x="273403" y="1335336"/>
            <a:ext cx="3000524" cy="395856"/>
          </a:xfrm>
        </p:spPr>
        <p:txBody>
          <a:bodyPr>
            <a:noAutofit/>
          </a:bodyPr>
          <a:lstStyle/>
          <a:p>
            <a:pPr marL="0" indent="0">
              <a:buNone/>
            </a:pPr>
            <a:r>
              <a:rPr lang="en-SG" sz="1800" dirty="0">
                <a:latin typeface="Arial" panose="020B0604020202020204" pitchFamily="34" charset="0"/>
                <a:cs typeface="Arial" panose="020B0604020202020204" pitchFamily="34" charset="0"/>
              </a:rPr>
              <a:t>X considers the game now</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SG"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SG" sz="1800" dirty="0">
              <a:latin typeface="Arial" panose="020B0604020202020204" pitchFamily="34" charset="0"/>
              <a:cs typeface="Arial" panose="020B0604020202020204" pitchFamily="34" charset="0"/>
            </a:endParaRPr>
          </a:p>
          <a:p>
            <a:pPr marL="0" indent="0">
              <a:buNone/>
            </a:pPr>
            <a:endParaRPr lang="en-SG" sz="1800" dirty="0">
              <a:latin typeface="Arial" panose="020B0604020202020204" pitchFamily="34" charset="0"/>
              <a:cs typeface="Arial" panose="020B0604020202020204" pitchFamily="34" charset="0"/>
            </a:endParaRPr>
          </a:p>
        </p:txBody>
      </p:sp>
      <p:graphicFrame>
        <p:nvGraphicFramePr>
          <p:cNvPr id="7" name="Table 6"/>
          <p:cNvGraphicFramePr>
            <a:graphicFrameLocks noGrp="1"/>
          </p:cNvGraphicFramePr>
          <p:nvPr/>
        </p:nvGraphicFramePr>
        <p:xfrm>
          <a:off x="3541287" y="1166440"/>
          <a:ext cx="986468" cy="939864"/>
        </p:xfrm>
        <a:graphic>
          <a:graphicData uri="http://schemas.openxmlformats.org/drawingml/2006/table">
            <a:tbl>
              <a:tblPr firstRow="1" firstCol="1" bandRow="1"/>
              <a:tblGrid>
                <a:gridCol w="244556">
                  <a:extLst>
                    <a:ext uri="{9D8B030D-6E8A-4147-A177-3AD203B41FA5}">
                      <a16:colId xmlns:a16="http://schemas.microsoft.com/office/drawing/2014/main" val="20000"/>
                    </a:ext>
                  </a:extLst>
                </a:gridCol>
                <a:gridCol w="247304">
                  <a:extLst>
                    <a:ext uri="{9D8B030D-6E8A-4147-A177-3AD203B41FA5}">
                      <a16:colId xmlns:a16="http://schemas.microsoft.com/office/drawing/2014/main" val="20001"/>
                    </a:ext>
                  </a:extLst>
                </a:gridCol>
                <a:gridCol w="247304">
                  <a:extLst>
                    <a:ext uri="{9D8B030D-6E8A-4147-A177-3AD203B41FA5}">
                      <a16:colId xmlns:a16="http://schemas.microsoft.com/office/drawing/2014/main" val="20002"/>
                    </a:ext>
                  </a:extLst>
                </a:gridCol>
                <a:gridCol w="247304">
                  <a:extLst>
                    <a:ext uri="{9D8B030D-6E8A-4147-A177-3AD203B41FA5}">
                      <a16:colId xmlns:a16="http://schemas.microsoft.com/office/drawing/2014/main" val="20003"/>
                    </a:ext>
                  </a:extLst>
                </a:gridCol>
              </a:tblGrid>
              <a:tr h="189452">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3402">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O</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3402">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O</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9452">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nvGraphicFramePr>
        <p:xfrm>
          <a:off x="3541287" y="2275971"/>
          <a:ext cx="986468" cy="1121920"/>
        </p:xfrm>
        <a:graphic>
          <a:graphicData uri="http://schemas.openxmlformats.org/drawingml/2006/table">
            <a:tbl>
              <a:tblPr firstRow="1" firstCol="1" bandRow="1"/>
              <a:tblGrid>
                <a:gridCol w="244556">
                  <a:extLst>
                    <a:ext uri="{9D8B030D-6E8A-4147-A177-3AD203B41FA5}">
                      <a16:colId xmlns:a16="http://schemas.microsoft.com/office/drawing/2014/main" val="20000"/>
                    </a:ext>
                  </a:extLst>
                </a:gridCol>
                <a:gridCol w="247304">
                  <a:extLst>
                    <a:ext uri="{9D8B030D-6E8A-4147-A177-3AD203B41FA5}">
                      <a16:colId xmlns:a16="http://schemas.microsoft.com/office/drawing/2014/main" val="20001"/>
                    </a:ext>
                  </a:extLst>
                </a:gridCol>
                <a:gridCol w="247304">
                  <a:extLst>
                    <a:ext uri="{9D8B030D-6E8A-4147-A177-3AD203B41FA5}">
                      <a16:colId xmlns:a16="http://schemas.microsoft.com/office/drawing/2014/main" val="20002"/>
                    </a:ext>
                  </a:extLst>
                </a:gridCol>
                <a:gridCol w="247304">
                  <a:extLst>
                    <a:ext uri="{9D8B030D-6E8A-4147-A177-3AD203B41FA5}">
                      <a16:colId xmlns:a16="http://schemas.microsoft.com/office/drawing/2014/main" val="20003"/>
                    </a:ext>
                  </a:extLst>
                </a:gridCol>
              </a:tblGrid>
              <a:tr h="243404">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404">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3404">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3404">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3541287" y="3516417"/>
          <a:ext cx="1010900" cy="1033798"/>
        </p:xfrm>
        <a:graphic>
          <a:graphicData uri="http://schemas.openxmlformats.org/drawingml/2006/table">
            <a:tbl>
              <a:tblPr firstRow="1" firstCol="1" bandRow="1"/>
              <a:tblGrid>
                <a:gridCol w="250613">
                  <a:extLst>
                    <a:ext uri="{9D8B030D-6E8A-4147-A177-3AD203B41FA5}">
                      <a16:colId xmlns:a16="http://schemas.microsoft.com/office/drawing/2014/main" val="20000"/>
                    </a:ext>
                  </a:extLst>
                </a:gridCol>
                <a:gridCol w="253429">
                  <a:extLst>
                    <a:ext uri="{9D8B030D-6E8A-4147-A177-3AD203B41FA5}">
                      <a16:colId xmlns:a16="http://schemas.microsoft.com/office/drawing/2014/main" val="20001"/>
                    </a:ext>
                  </a:extLst>
                </a:gridCol>
                <a:gridCol w="253429">
                  <a:extLst>
                    <a:ext uri="{9D8B030D-6E8A-4147-A177-3AD203B41FA5}">
                      <a16:colId xmlns:a16="http://schemas.microsoft.com/office/drawing/2014/main" val="20002"/>
                    </a:ext>
                  </a:extLst>
                </a:gridCol>
                <a:gridCol w="253429">
                  <a:extLst>
                    <a:ext uri="{9D8B030D-6E8A-4147-A177-3AD203B41FA5}">
                      <a16:colId xmlns:a16="http://schemas.microsoft.com/office/drawing/2014/main" val="20003"/>
                    </a:ext>
                  </a:extLst>
                </a:gridCol>
              </a:tblGrid>
              <a:tr h="216244">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0655">
                <a:tc>
                  <a:txBody>
                    <a:bodyPr/>
                    <a:lstStyle/>
                    <a:p>
                      <a:pPr marL="0" marR="0">
                        <a:lnSpc>
                          <a:spcPct val="107000"/>
                        </a:lnSpc>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O</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0655">
                <a:tc>
                  <a:txBody>
                    <a:bodyPr/>
                    <a:lstStyle/>
                    <a:p>
                      <a:pPr marL="0" marR="0">
                        <a:lnSpc>
                          <a:spcPct val="107000"/>
                        </a:lnSpc>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244">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29" name="Group 28"/>
          <p:cNvGrpSpPr/>
          <p:nvPr/>
        </p:nvGrpSpPr>
        <p:grpSpPr>
          <a:xfrm>
            <a:off x="3497042" y="3661714"/>
            <a:ext cx="660817" cy="1027636"/>
            <a:chOff x="481416" y="5521907"/>
            <a:chExt cx="881089" cy="1370181"/>
          </a:xfrm>
        </p:grpSpPr>
        <p:pic>
          <p:nvPicPr>
            <p:cNvPr id="10" name="Picture 9"/>
            <p:cNvPicPr>
              <a:picLocks noChangeAspect="1"/>
            </p:cNvPicPr>
            <p:nvPr/>
          </p:nvPicPr>
          <p:blipFill>
            <a:blip r:embed="rId3"/>
            <a:stretch>
              <a:fillRect/>
            </a:stretch>
          </p:blipFill>
          <p:spPr>
            <a:xfrm>
              <a:off x="481416" y="5521907"/>
              <a:ext cx="566977" cy="640135"/>
            </a:xfrm>
            <a:prstGeom prst="rect">
              <a:avLst/>
            </a:prstGeom>
          </p:spPr>
        </p:pic>
        <p:pic>
          <p:nvPicPr>
            <p:cNvPr id="12" name="Picture 11"/>
            <p:cNvPicPr>
              <a:picLocks noChangeAspect="1"/>
            </p:cNvPicPr>
            <p:nvPr/>
          </p:nvPicPr>
          <p:blipFill>
            <a:blip r:embed="rId3"/>
            <a:stretch>
              <a:fillRect/>
            </a:stretch>
          </p:blipFill>
          <p:spPr>
            <a:xfrm>
              <a:off x="795528" y="5521907"/>
              <a:ext cx="566977" cy="640135"/>
            </a:xfrm>
            <a:prstGeom prst="rect">
              <a:avLst/>
            </a:prstGeom>
          </p:spPr>
        </p:pic>
        <p:pic>
          <p:nvPicPr>
            <p:cNvPr id="13" name="Picture 12"/>
            <p:cNvPicPr>
              <a:picLocks noChangeAspect="1"/>
            </p:cNvPicPr>
            <p:nvPr/>
          </p:nvPicPr>
          <p:blipFill>
            <a:blip r:embed="rId4"/>
            <a:stretch>
              <a:fillRect/>
            </a:stretch>
          </p:blipFill>
          <p:spPr>
            <a:xfrm>
              <a:off x="813148" y="5922703"/>
              <a:ext cx="524301" cy="640135"/>
            </a:xfrm>
            <a:prstGeom prst="rect">
              <a:avLst/>
            </a:prstGeom>
          </p:spPr>
        </p:pic>
        <p:pic>
          <p:nvPicPr>
            <p:cNvPr id="15" name="Picture 14"/>
            <p:cNvPicPr>
              <a:picLocks noChangeAspect="1"/>
            </p:cNvPicPr>
            <p:nvPr/>
          </p:nvPicPr>
          <p:blipFill>
            <a:blip r:embed="rId4"/>
            <a:stretch>
              <a:fillRect/>
            </a:stretch>
          </p:blipFill>
          <p:spPr>
            <a:xfrm>
              <a:off x="828918" y="6251953"/>
              <a:ext cx="524301" cy="640135"/>
            </a:xfrm>
            <a:prstGeom prst="rect">
              <a:avLst/>
            </a:prstGeom>
          </p:spPr>
        </p:pic>
      </p:grpSp>
      <p:graphicFrame>
        <p:nvGraphicFramePr>
          <p:cNvPr id="19" name="Table 18"/>
          <p:cNvGraphicFramePr>
            <a:graphicFrameLocks noGrp="1"/>
          </p:cNvGraphicFramePr>
          <p:nvPr/>
        </p:nvGraphicFramePr>
        <p:xfrm>
          <a:off x="4823383" y="3521022"/>
          <a:ext cx="982228" cy="1028700"/>
        </p:xfrm>
        <a:graphic>
          <a:graphicData uri="http://schemas.openxmlformats.org/drawingml/2006/table">
            <a:tbl>
              <a:tblPr firstRow="1" firstCol="1" bandRow="1"/>
              <a:tblGrid>
                <a:gridCol w="243505">
                  <a:extLst>
                    <a:ext uri="{9D8B030D-6E8A-4147-A177-3AD203B41FA5}">
                      <a16:colId xmlns:a16="http://schemas.microsoft.com/office/drawing/2014/main" val="20000"/>
                    </a:ext>
                  </a:extLst>
                </a:gridCol>
                <a:gridCol w="246241">
                  <a:extLst>
                    <a:ext uri="{9D8B030D-6E8A-4147-A177-3AD203B41FA5}">
                      <a16:colId xmlns:a16="http://schemas.microsoft.com/office/drawing/2014/main" val="20001"/>
                    </a:ext>
                  </a:extLst>
                </a:gridCol>
                <a:gridCol w="246241">
                  <a:extLst>
                    <a:ext uri="{9D8B030D-6E8A-4147-A177-3AD203B41FA5}">
                      <a16:colId xmlns:a16="http://schemas.microsoft.com/office/drawing/2014/main" val="20002"/>
                    </a:ext>
                  </a:extLst>
                </a:gridCol>
                <a:gridCol w="246241">
                  <a:extLst>
                    <a:ext uri="{9D8B030D-6E8A-4147-A177-3AD203B41FA5}">
                      <a16:colId xmlns:a16="http://schemas.microsoft.com/office/drawing/2014/main" val="20003"/>
                    </a:ext>
                  </a:extLst>
                </a:gridCol>
              </a:tblGrid>
              <a:tr h="211108">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3513">
                <a:tc>
                  <a:txBody>
                    <a:bodyPr/>
                    <a:lstStyle/>
                    <a:p>
                      <a:pPr marL="0" marR="0">
                        <a:lnSpc>
                          <a:spcPct val="107000"/>
                        </a:lnSpc>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O</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3513">
                <a:tc>
                  <a:txBody>
                    <a:bodyPr/>
                    <a:lstStyle/>
                    <a:p>
                      <a:pPr marL="0" marR="0">
                        <a:lnSpc>
                          <a:spcPct val="107000"/>
                        </a:lnSpc>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0566">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28" name="Group 27"/>
          <p:cNvGrpSpPr/>
          <p:nvPr/>
        </p:nvGrpSpPr>
        <p:grpSpPr>
          <a:xfrm>
            <a:off x="4730666" y="3974974"/>
            <a:ext cx="675603" cy="720152"/>
            <a:chOff x="2286000" y="5915525"/>
            <a:chExt cx="900804" cy="960202"/>
          </a:xfrm>
        </p:grpSpPr>
        <p:grpSp>
          <p:nvGrpSpPr>
            <p:cNvPr id="27" name="Group 26"/>
            <p:cNvGrpSpPr/>
            <p:nvPr/>
          </p:nvGrpSpPr>
          <p:grpSpPr>
            <a:xfrm>
              <a:off x="2286000" y="5915525"/>
              <a:ext cx="900804" cy="952501"/>
              <a:chOff x="2286000" y="5923227"/>
              <a:chExt cx="900804" cy="952501"/>
            </a:xfrm>
          </p:grpSpPr>
          <p:pic>
            <p:nvPicPr>
              <p:cNvPr id="16" name="Picture 15"/>
              <p:cNvPicPr>
                <a:picLocks noChangeAspect="1"/>
              </p:cNvPicPr>
              <p:nvPr/>
            </p:nvPicPr>
            <p:blipFill>
              <a:blip r:embed="rId3"/>
              <a:stretch>
                <a:fillRect/>
              </a:stretch>
            </p:blipFill>
            <p:spPr>
              <a:xfrm>
                <a:off x="2619827" y="5923227"/>
                <a:ext cx="566977" cy="640135"/>
              </a:xfrm>
              <a:prstGeom prst="rect">
                <a:avLst/>
              </a:prstGeom>
            </p:spPr>
          </p:pic>
          <p:pic>
            <p:nvPicPr>
              <p:cNvPr id="17" name="Picture 16"/>
              <p:cNvPicPr>
                <a:picLocks noChangeAspect="1"/>
              </p:cNvPicPr>
              <p:nvPr/>
            </p:nvPicPr>
            <p:blipFill>
              <a:blip r:embed="rId3"/>
              <a:stretch>
                <a:fillRect/>
              </a:stretch>
            </p:blipFill>
            <p:spPr>
              <a:xfrm>
                <a:off x="2286000" y="6235593"/>
                <a:ext cx="566977" cy="640135"/>
              </a:xfrm>
              <a:prstGeom prst="rect">
                <a:avLst/>
              </a:prstGeom>
            </p:spPr>
          </p:pic>
        </p:grpSp>
        <p:pic>
          <p:nvPicPr>
            <p:cNvPr id="18" name="Picture 17"/>
            <p:cNvPicPr>
              <a:picLocks noChangeAspect="1"/>
            </p:cNvPicPr>
            <p:nvPr/>
          </p:nvPicPr>
          <p:blipFill>
            <a:blip r:embed="rId4"/>
            <a:stretch>
              <a:fillRect/>
            </a:stretch>
          </p:blipFill>
          <p:spPr>
            <a:xfrm>
              <a:off x="2641164" y="6235592"/>
              <a:ext cx="524301" cy="640135"/>
            </a:xfrm>
            <a:prstGeom prst="rect">
              <a:avLst/>
            </a:prstGeom>
          </p:spPr>
        </p:pic>
      </p:grpSp>
      <p:graphicFrame>
        <p:nvGraphicFramePr>
          <p:cNvPr id="23" name="Table 22"/>
          <p:cNvGraphicFramePr>
            <a:graphicFrameLocks noGrp="1"/>
          </p:cNvGraphicFramePr>
          <p:nvPr/>
        </p:nvGraphicFramePr>
        <p:xfrm>
          <a:off x="6138349" y="3521515"/>
          <a:ext cx="982228" cy="1028700"/>
        </p:xfrm>
        <a:graphic>
          <a:graphicData uri="http://schemas.openxmlformats.org/drawingml/2006/table">
            <a:tbl>
              <a:tblPr firstRow="1" firstCol="1" bandRow="1"/>
              <a:tblGrid>
                <a:gridCol w="243505">
                  <a:extLst>
                    <a:ext uri="{9D8B030D-6E8A-4147-A177-3AD203B41FA5}">
                      <a16:colId xmlns:a16="http://schemas.microsoft.com/office/drawing/2014/main" val="20000"/>
                    </a:ext>
                  </a:extLst>
                </a:gridCol>
                <a:gridCol w="246241">
                  <a:extLst>
                    <a:ext uri="{9D8B030D-6E8A-4147-A177-3AD203B41FA5}">
                      <a16:colId xmlns:a16="http://schemas.microsoft.com/office/drawing/2014/main" val="20001"/>
                    </a:ext>
                  </a:extLst>
                </a:gridCol>
                <a:gridCol w="246241">
                  <a:extLst>
                    <a:ext uri="{9D8B030D-6E8A-4147-A177-3AD203B41FA5}">
                      <a16:colId xmlns:a16="http://schemas.microsoft.com/office/drawing/2014/main" val="20002"/>
                    </a:ext>
                  </a:extLst>
                </a:gridCol>
                <a:gridCol w="246241">
                  <a:extLst>
                    <a:ext uri="{9D8B030D-6E8A-4147-A177-3AD203B41FA5}">
                      <a16:colId xmlns:a16="http://schemas.microsoft.com/office/drawing/2014/main" val="20003"/>
                    </a:ext>
                  </a:extLst>
                </a:gridCol>
              </a:tblGrid>
              <a:tr h="211108">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3513">
                <a:tc>
                  <a:txBody>
                    <a:bodyPr/>
                    <a:lstStyle/>
                    <a:p>
                      <a:pPr marL="0" marR="0">
                        <a:lnSpc>
                          <a:spcPct val="107000"/>
                        </a:lnSpc>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X</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O</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3513">
                <a:tc>
                  <a:txBody>
                    <a:bodyPr/>
                    <a:lstStyle/>
                    <a:p>
                      <a:pPr marL="0" marR="0">
                        <a:lnSpc>
                          <a:spcPct val="107000"/>
                        </a:lnSpc>
                        <a:spcBef>
                          <a:spcPts val="0"/>
                        </a:spcBef>
                        <a:spcAft>
                          <a:spcPts val="0"/>
                        </a:spcAft>
                      </a:pPr>
                      <a:r>
                        <a:rPr lang="en-US" sz="1200" dirty="0">
                          <a:effectLst/>
                          <a:latin typeface="Calibri" panose="020F0502020204030204" pitchFamily="34" charset="0"/>
                          <a:ea typeface="SimSun" panose="02010600030101010101" pitchFamily="2" charset="-122"/>
                          <a:cs typeface="Times New Roman" panose="02020603050405020304" pitchFamily="18" charset="0"/>
                        </a:rPr>
                        <a:t> </a:t>
                      </a: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rPr>
                        <a:t>X</a:t>
                      </a:r>
                      <a:endParaRPr lang="en-US" sz="1200" dirty="0">
                        <a:solidFill>
                          <a:srgbClr val="FFFFFF"/>
                        </a:solidFill>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0566">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26" name="Group 25"/>
          <p:cNvGrpSpPr/>
          <p:nvPr/>
        </p:nvGrpSpPr>
        <p:grpSpPr>
          <a:xfrm>
            <a:off x="6296668" y="3963420"/>
            <a:ext cx="676521" cy="752368"/>
            <a:chOff x="4464458" y="5907823"/>
            <a:chExt cx="902028" cy="1003157"/>
          </a:xfrm>
        </p:grpSpPr>
        <p:pic>
          <p:nvPicPr>
            <p:cNvPr id="20" name="Picture 19"/>
            <p:cNvPicPr>
              <a:picLocks noChangeAspect="1"/>
            </p:cNvPicPr>
            <p:nvPr/>
          </p:nvPicPr>
          <p:blipFill>
            <a:blip r:embed="rId4"/>
            <a:stretch>
              <a:fillRect/>
            </a:stretch>
          </p:blipFill>
          <p:spPr>
            <a:xfrm>
              <a:off x="4464458" y="5915526"/>
              <a:ext cx="524301" cy="640135"/>
            </a:xfrm>
            <a:prstGeom prst="rect">
              <a:avLst/>
            </a:prstGeom>
          </p:spPr>
        </p:pic>
        <p:pic>
          <p:nvPicPr>
            <p:cNvPr id="21" name="Picture 20"/>
            <p:cNvPicPr>
              <a:picLocks noChangeAspect="1"/>
            </p:cNvPicPr>
            <p:nvPr/>
          </p:nvPicPr>
          <p:blipFill>
            <a:blip r:embed="rId4"/>
            <a:stretch>
              <a:fillRect/>
            </a:stretch>
          </p:blipFill>
          <p:spPr>
            <a:xfrm>
              <a:off x="4464458" y="6270845"/>
              <a:ext cx="524301" cy="640135"/>
            </a:xfrm>
            <a:prstGeom prst="rect">
              <a:avLst/>
            </a:prstGeom>
          </p:spPr>
        </p:pic>
        <p:pic>
          <p:nvPicPr>
            <p:cNvPr id="24" name="Picture 23"/>
            <p:cNvPicPr>
              <a:picLocks noChangeAspect="1"/>
            </p:cNvPicPr>
            <p:nvPr/>
          </p:nvPicPr>
          <p:blipFill>
            <a:blip r:embed="rId3"/>
            <a:stretch>
              <a:fillRect/>
            </a:stretch>
          </p:blipFill>
          <p:spPr>
            <a:xfrm>
              <a:off x="4799509" y="5907823"/>
              <a:ext cx="566977" cy="640135"/>
            </a:xfrm>
            <a:prstGeom prst="rect">
              <a:avLst/>
            </a:prstGeom>
          </p:spPr>
        </p:pic>
        <p:pic>
          <p:nvPicPr>
            <p:cNvPr id="25" name="Picture 24"/>
            <p:cNvPicPr>
              <a:picLocks noChangeAspect="1"/>
            </p:cNvPicPr>
            <p:nvPr/>
          </p:nvPicPr>
          <p:blipFill>
            <a:blip r:embed="rId3"/>
            <a:stretch>
              <a:fillRect/>
            </a:stretch>
          </p:blipFill>
          <p:spPr>
            <a:xfrm>
              <a:off x="4798285" y="6246848"/>
              <a:ext cx="566977" cy="640135"/>
            </a:xfrm>
            <a:prstGeom prst="rect">
              <a:avLst/>
            </a:prstGeom>
          </p:spPr>
        </p:pic>
      </p:grpSp>
      <p:sp>
        <p:nvSpPr>
          <p:cNvPr id="4" name="Rectangle 3"/>
          <p:cNvSpPr/>
          <p:nvPr/>
        </p:nvSpPr>
        <p:spPr>
          <a:xfrm>
            <a:off x="296338" y="2478997"/>
            <a:ext cx="292900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 considers the game now</a:t>
            </a:r>
          </a:p>
        </p:txBody>
      </p:sp>
      <p:sp>
        <p:nvSpPr>
          <p:cNvPr id="8" name="Rectangle 7"/>
          <p:cNvSpPr/>
          <p:nvPr/>
        </p:nvSpPr>
        <p:spPr>
          <a:xfrm>
            <a:off x="321986" y="3678721"/>
            <a:ext cx="290335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 considers the game now</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69533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1216" y="254572"/>
            <a:ext cx="8229600" cy="543191"/>
          </a:xfrm>
        </p:spPr>
        <p:txBody>
          <a:bodyPr>
            <a:normAutofit fontScale="90000"/>
          </a:bodyPr>
          <a:lstStyle/>
          <a:p>
            <a:pPr algn="l"/>
            <a:r>
              <a:rPr lang="en-SG" b="1" dirty="0"/>
              <a:t>Game Tree Othello 4</a:t>
            </a:r>
          </a:p>
        </p:txBody>
      </p:sp>
      <p:graphicFrame>
        <p:nvGraphicFramePr>
          <p:cNvPr id="18" name="Table 17"/>
          <p:cNvGraphicFramePr>
            <a:graphicFrameLocks noGrp="1"/>
          </p:cNvGraphicFramePr>
          <p:nvPr/>
        </p:nvGraphicFramePr>
        <p:xfrm>
          <a:off x="3943350" y="1072859"/>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nvGraphicFramePr>
        <p:xfrm>
          <a:off x="3943350" y="1847238"/>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5" name="TextBox 24"/>
          <p:cNvSpPr txBox="1"/>
          <p:nvPr/>
        </p:nvSpPr>
        <p:spPr>
          <a:xfrm>
            <a:off x="2114550" y="1218588"/>
            <a:ext cx="914400"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MAX(X)</a:t>
            </a:r>
          </a:p>
        </p:txBody>
      </p:sp>
      <p:sp>
        <p:nvSpPr>
          <p:cNvPr id="26" name="TextBox 25"/>
          <p:cNvSpPr txBox="1"/>
          <p:nvPr/>
        </p:nvSpPr>
        <p:spPr>
          <a:xfrm>
            <a:off x="2113985" y="1961538"/>
            <a:ext cx="914400"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MIN(O)</a:t>
            </a:r>
          </a:p>
        </p:txBody>
      </p:sp>
      <p:cxnSp>
        <p:nvCxnSpPr>
          <p:cNvPr id="28" name="Straight Arrow Connector 27"/>
          <p:cNvCxnSpPr>
            <a:stCxn id="18" idx="2"/>
            <a:endCxn id="24" idx="0"/>
          </p:cNvCxnSpPr>
          <p:nvPr/>
        </p:nvCxnSpPr>
        <p:spPr>
          <a:xfrm>
            <a:off x="4199334" y="1611024"/>
            <a:ext cx="0" cy="2362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1600" y="1732938"/>
            <a:ext cx="628650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113985" y="2706185"/>
            <a:ext cx="914400"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MAX(X)</a:t>
            </a:r>
          </a:p>
        </p:txBody>
      </p:sp>
      <p:cxnSp>
        <p:nvCxnSpPr>
          <p:cNvPr id="36" name="Straight Connector 35"/>
          <p:cNvCxnSpPr/>
          <p:nvPr/>
        </p:nvCxnSpPr>
        <p:spPr>
          <a:xfrm>
            <a:off x="1371600" y="2590188"/>
            <a:ext cx="628650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nvGraphicFramePr>
        <p:xfrm>
          <a:off x="3028385" y="2726990"/>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8" name="Table 37"/>
          <p:cNvGraphicFramePr>
            <a:graphicFrameLocks noGrp="1"/>
          </p:cNvGraphicFramePr>
          <p:nvPr/>
        </p:nvGraphicFramePr>
        <p:xfrm>
          <a:off x="3943350" y="2714102"/>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9" name="Table 38"/>
          <p:cNvGraphicFramePr>
            <a:graphicFrameLocks noGrp="1"/>
          </p:cNvGraphicFramePr>
          <p:nvPr/>
        </p:nvGraphicFramePr>
        <p:xfrm>
          <a:off x="4857750" y="2714102"/>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1" name="Straight Arrow Connector 40"/>
          <p:cNvCxnSpPr>
            <a:stCxn id="24" idx="2"/>
            <a:endCxn id="37" idx="0"/>
          </p:cNvCxnSpPr>
          <p:nvPr/>
        </p:nvCxnSpPr>
        <p:spPr>
          <a:xfrm flipH="1">
            <a:off x="3284368" y="2385402"/>
            <a:ext cx="914966" cy="34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8" idx="0"/>
          </p:cNvCxnSpPr>
          <p:nvPr/>
        </p:nvCxnSpPr>
        <p:spPr>
          <a:xfrm flipH="1">
            <a:off x="4199334" y="2385403"/>
            <a:ext cx="1" cy="3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9" idx="0"/>
          </p:cNvCxnSpPr>
          <p:nvPr/>
        </p:nvCxnSpPr>
        <p:spPr>
          <a:xfrm>
            <a:off x="4199334" y="2385403"/>
            <a:ext cx="914401" cy="3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371600" y="3447438"/>
            <a:ext cx="628650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13985" y="4537887"/>
            <a:ext cx="914400"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MIN(O)</a:t>
            </a:r>
          </a:p>
        </p:txBody>
      </p:sp>
      <p:graphicFrame>
        <p:nvGraphicFramePr>
          <p:cNvPr id="52" name="Table 51"/>
          <p:cNvGraphicFramePr>
            <a:graphicFrameLocks noGrp="1"/>
          </p:cNvGraphicFramePr>
          <p:nvPr/>
        </p:nvGraphicFramePr>
        <p:xfrm>
          <a:off x="1687116" y="3618888"/>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3" name="Table 52"/>
          <p:cNvGraphicFramePr>
            <a:graphicFrameLocks noGrp="1"/>
          </p:cNvGraphicFramePr>
          <p:nvPr/>
        </p:nvGraphicFramePr>
        <p:xfrm>
          <a:off x="2286000" y="3618888"/>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4" name="Table 53"/>
          <p:cNvGraphicFramePr>
            <a:graphicFrameLocks noGrp="1"/>
          </p:cNvGraphicFramePr>
          <p:nvPr/>
        </p:nvGraphicFramePr>
        <p:xfrm>
          <a:off x="2857500" y="3618888"/>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5" name="Table 54"/>
          <p:cNvGraphicFramePr>
            <a:graphicFrameLocks noGrp="1"/>
          </p:cNvGraphicFramePr>
          <p:nvPr/>
        </p:nvGraphicFramePr>
        <p:xfrm>
          <a:off x="3415584" y="3618888"/>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6" name="Table 55"/>
          <p:cNvGraphicFramePr>
            <a:graphicFrameLocks noGrp="1"/>
          </p:cNvGraphicFramePr>
          <p:nvPr/>
        </p:nvGraphicFramePr>
        <p:xfrm>
          <a:off x="3708301" y="4247538"/>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7" name="Table 56"/>
          <p:cNvGraphicFramePr>
            <a:graphicFrameLocks noGrp="1"/>
          </p:cNvGraphicFramePr>
          <p:nvPr/>
        </p:nvGraphicFramePr>
        <p:xfrm>
          <a:off x="4316016" y="4247924"/>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8" name="Table 57"/>
          <p:cNvGraphicFramePr>
            <a:graphicFrameLocks noGrp="1"/>
          </p:cNvGraphicFramePr>
          <p:nvPr/>
        </p:nvGraphicFramePr>
        <p:xfrm>
          <a:off x="4914900" y="4247924"/>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9" name="Table 58"/>
          <p:cNvGraphicFramePr>
            <a:graphicFrameLocks noGrp="1"/>
          </p:cNvGraphicFramePr>
          <p:nvPr/>
        </p:nvGraphicFramePr>
        <p:xfrm>
          <a:off x="5429250" y="3635953"/>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0" name="Table 59"/>
          <p:cNvGraphicFramePr>
            <a:graphicFrameLocks noGrp="1"/>
          </p:cNvGraphicFramePr>
          <p:nvPr/>
        </p:nvGraphicFramePr>
        <p:xfrm>
          <a:off x="6000750" y="3642611"/>
          <a:ext cx="520383"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35255">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1" name="Table 60"/>
          <p:cNvGraphicFramePr>
            <a:graphicFrameLocks noGrp="1"/>
          </p:cNvGraphicFramePr>
          <p:nvPr/>
        </p:nvGraphicFramePr>
        <p:xfrm>
          <a:off x="6572250" y="3642611"/>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2" name="Table 61"/>
          <p:cNvGraphicFramePr>
            <a:graphicFrameLocks noGrp="1"/>
          </p:cNvGraphicFramePr>
          <p:nvPr/>
        </p:nvGraphicFramePr>
        <p:xfrm>
          <a:off x="7146132" y="3635953"/>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75" name="Straight Arrow Connector 74"/>
          <p:cNvCxnSpPr>
            <a:endCxn id="52" idx="0"/>
          </p:cNvCxnSpPr>
          <p:nvPr/>
        </p:nvCxnSpPr>
        <p:spPr>
          <a:xfrm flipH="1">
            <a:off x="1943100" y="3275988"/>
            <a:ext cx="1341269" cy="3429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7" idx="2"/>
            <a:endCxn id="53" idx="0"/>
          </p:cNvCxnSpPr>
          <p:nvPr/>
        </p:nvCxnSpPr>
        <p:spPr>
          <a:xfrm flipH="1">
            <a:off x="2541984" y="3265153"/>
            <a:ext cx="742385" cy="35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54" idx="0"/>
          </p:cNvCxnSpPr>
          <p:nvPr/>
        </p:nvCxnSpPr>
        <p:spPr>
          <a:xfrm flipH="1">
            <a:off x="3113484" y="3265153"/>
            <a:ext cx="170885" cy="35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55" idx="0"/>
          </p:cNvCxnSpPr>
          <p:nvPr/>
        </p:nvCxnSpPr>
        <p:spPr>
          <a:xfrm>
            <a:off x="3284368" y="3265153"/>
            <a:ext cx="387200" cy="35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56" idx="0"/>
          </p:cNvCxnSpPr>
          <p:nvPr/>
        </p:nvCxnSpPr>
        <p:spPr>
          <a:xfrm flipH="1">
            <a:off x="3964285" y="3265153"/>
            <a:ext cx="235049" cy="982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57" idx="0"/>
          </p:cNvCxnSpPr>
          <p:nvPr/>
        </p:nvCxnSpPr>
        <p:spPr>
          <a:xfrm>
            <a:off x="4199333" y="3252267"/>
            <a:ext cx="372666" cy="99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58" idx="0"/>
          </p:cNvCxnSpPr>
          <p:nvPr/>
        </p:nvCxnSpPr>
        <p:spPr>
          <a:xfrm>
            <a:off x="4198768" y="3265154"/>
            <a:ext cx="972116" cy="982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59" idx="0"/>
          </p:cNvCxnSpPr>
          <p:nvPr/>
        </p:nvCxnSpPr>
        <p:spPr>
          <a:xfrm>
            <a:off x="5113734" y="3252266"/>
            <a:ext cx="571500" cy="3836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60" idx="0"/>
          </p:cNvCxnSpPr>
          <p:nvPr/>
        </p:nvCxnSpPr>
        <p:spPr>
          <a:xfrm>
            <a:off x="5099764" y="3252267"/>
            <a:ext cx="1156970" cy="390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61" idx="0"/>
          </p:cNvCxnSpPr>
          <p:nvPr/>
        </p:nvCxnSpPr>
        <p:spPr>
          <a:xfrm>
            <a:off x="5113734" y="3252267"/>
            <a:ext cx="1714500" cy="390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39" idx="2"/>
            <a:endCxn id="62" idx="0"/>
          </p:cNvCxnSpPr>
          <p:nvPr/>
        </p:nvCxnSpPr>
        <p:spPr>
          <a:xfrm>
            <a:off x="5113735" y="3252266"/>
            <a:ext cx="2288381" cy="3836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37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5" grpId="0"/>
      <p:bldP spid="5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9" y="286059"/>
            <a:ext cx="8229600" cy="543191"/>
          </a:xfrm>
        </p:spPr>
        <p:txBody>
          <a:bodyPr>
            <a:normAutofit fontScale="90000"/>
          </a:bodyPr>
          <a:lstStyle/>
          <a:p>
            <a:pPr algn="l"/>
            <a:r>
              <a:rPr lang="en-SG" b="1" dirty="0"/>
              <a:t>Imperfect Decisions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0274" y="1088151"/>
                <a:ext cx="8484010" cy="3543300"/>
              </a:xfrm>
            </p:spPr>
            <p:txBody>
              <a:bodyPr anchor="ctr">
                <a:noAutofit/>
              </a:bodyPr>
              <a:lstStyle/>
              <a:p>
                <a:pPr marL="0" indent="0">
                  <a:buNone/>
                </a:pPr>
                <a:r>
                  <a:rPr lang="en-SG" sz="1800" dirty="0">
                    <a:latin typeface="Arial" panose="020B0604020202020204" pitchFamily="34" charset="0"/>
                    <a:cs typeface="Arial" panose="020B0604020202020204" pitchFamily="34" charset="0"/>
                  </a:rPr>
                  <a:t>For chess, branching factor ≈ 35, each player typically makes 50 moves </a:t>
                </a:r>
                <a:r>
                  <a:rPr lang="en-SG" sz="1800" dirty="0">
                    <a:latin typeface="Arial" panose="020B0604020202020204" pitchFamily="34" charset="0"/>
                    <a:cs typeface="Arial" panose="020B0604020202020204" pitchFamily="34" charset="0"/>
                    <a:sym typeface="Wingdings" panose="05000000000000000000" pitchFamily="2" charset="2"/>
                  </a:rPr>
                  <a:t> </a:t>
                </a:r>
                <a:r>
                  <a:rPr lang="en-SG" sz="1800" dirty="0">
                    <a:latin typeface="Arial" panose="020B0604020202020204" pitchFamily="34" charset="0"/>
                    <a:cs typeface="Arial" panose="020B0604020202020204" pitchFamily="34" charset="0"/>
                  </a:rPr>
                  <a:t>for the complete game tree, need to examine </a:t>
                </a:r>
                <a14:m>
                  <m:oMath xmlns:m="http://schemas.openxmlformats.org/officeDocument/2006/math">
                    <m:sSup>
                      <m:sSupPr>
                        <m:ctrlPr>
                          <a:rPr lang="en-SG" sz="1800" i="1">
                            <a:latin typeface="Cambria Math" panose="02040503050406030204" pitchFamily="18" charset="0"/>
                          </a:rPr>
                        </m:ctrlPr>
                      </m:sSupPr>
                      <m:e>
                        <m:r>
                          <a:rPr lang="en-US" sz="1800" i="1">
                            <a:latin typeface="Cambria Math"/>
                          </a:rPr>
                          <m:t>35</m:t>
                        </m:r>
                      </m:e>
                      <m:sup>
                        <m:r>
                          <a:rPr lang="en-US" sz="1800" i="1">
                            <a:latin typeface="Cambria Math"/>
                          </a:rPr>
                          <m:t>100</m:t>
                        </m:r>
                      </m:sup>
                    </m:sSup>
                  </m:oMath>
                </a14:m>
                <a:r>
                  <a:rPr lang="en-SG" sz="1800" dirty="0">
                    <a:latin typeface="Arial" panose="020B0604020202020204" pitchFamily="34" charset="0"/>
                    <a:cs typeface="Arial" panose="020B0604020202020204" pitchFamily="34" charset="0"/>
                  </a:rPr>
                  <a:t>positions</a:t>
                </a:r>
              </a:p>
              <a:p>
                <a:pPr marL="0" indent="0">
                  <a:buNone/>
                </a:pPr>
                <a:r>
                  <a:rPr lang="en-SG" sz="1800" dirty="0">
                    <a:latin typeface="Arial" panose="020B0604020202020204" pitchFamily="34" charset="0"/>
                    <a:cs typeface="Arial" panose="020B0604020202020204" pitchFamily="34" charset="0"/>
                  </a:rPr>
                  <a:t>Time/space requirements </a:t>
                </a:r>
                <a:r>
                  <a:rPr lang="en-SG" sz="1800" dirty="0">
                    <a:latin typeface="Arial" panose="020B0604020202020204" pitchFamily="34" charset="0"/>
                    <a:cs typeface="Arial" panose="020B0604020202020204" pitchFamily="34" charset="0"/>
                    <a:sym typeface="Wingdings" panose="05000000000000000000" pitchFamily="2" charset="2"/>
                  </a:rPr>
                  <a:t> </a:t>
                </a:r>
                <a:r>
                  <a:rPr lang="en-SG" sz="1800" dirty="0">
                    <a:latin typeface="Arial" panose="020B0604020202020204" pitchFamily="34" charset="0"/>
                    <a:cs typeface="Arial" panose="020B0604020202020204" pitchFamily="34" charset="0"/>
                  </a:rPr>
                  <a:t>complete game tree search is intractable </a:t>
                </a:r>
                <a:r>
                  <a:rPr lang="en-SG" sz="1800" dirty="0">
                    <a:latin typeface="Arial" panose="020B0604020202020204" pitchFamily="34" charset="0"/>
                    <a:cs typeface="Arial" panose="020B0604020202020204" pitchFamily="34" charset="0"/>
                    <a:sym typeface="Wingdings" panose="05000000000000000000" pitchFamily="2" charset="2"/>
                  </a:rPr>
                  <a:t> </a:t>
                </a:r>
                <a:r>
                  <a:rPr lang="en-SG" sz="1800" dirty="0">
                    <a:solidFill>
                      <a:srgbClr val="270AFC"/>
                    </a:solidFill>
                    <a:latin typeface="Arial" panose="020B0604020202020204" pitchFamily="34" charset="0"/>
                    <a:cs typeface="Arial" panose="020B0604020202020204" pitchFamily="34" charset="0"/>
                  </a:rPr>
                  <a:t>impractical</a:t>
                </a:r>
                <a:r>
                  <a:rPr lang="en-SG" sz="1800" dirty="0">
                    <a:latin typeface="Arial" panose="020B0604020202020204" pitchFamily="34" charset="0"/>
                    <a:cs typeface="Arial" panose="020B0604020202020204" pitchFamily="34" charset="0"/>
                  </a:rPr>
                  <a:t> to make perfect decisions</a:t>
                </a:r>
              </a:p>
              <a:p>
                <a:pPr marL="0" indent="0">
                  <a:buNone/>
                </a:pPr>
                <a:r>
                  <a:rPr lang="en-SG" sz="1800" dirty="0">
                    <a:solidFill>
                      <a:srgbClr val="270AFC"/>
                    </a:solidFill>
                    <a:latin typeface="Arial" panose="020B0604020202020204" pitchFamily="34" charset="0"/>
                    <a:cs typeface="Arial" panose="020B0604020202020204" pitchFamily="34" charset="0"/>
                  </a:rPr>
                  <a:t>Modifications</a:t>
                </a:r>
                <a:r>
                  <a:rPr lang="en-SG" sz="1800" dirty="0">
                    <a:solidFill>
                      <a:srgbClr val="00B050"/>
                    </a:solidFill>
                    <a:latin typeface="Arial" panose="020B0604020202020204" pitchFamily="34" charset="0"/>
                    <a:cs typeface="Arial" panose="020B0604020202020204" pitchFamily="34" charset="0"/>
                  </a:rPr>
                  <a:t> </a:t>
                </a:r>
                <a:r>
                  <a:rPr lang="en-SG" sz="1800" dirty="0">
                    <a:latin typeface="Arial" panose="020B0604020202020204" pitchFamily="34" charset="0"/>
                    <a:cs typeface="Arial" panose="020B0604020202020204" pitchFamily="34" charset="0"/>
                  </a:rPr>
                  <a:t>to minimax algorithm</a:t>
                </a:r>
              </a:p>
              <a:p>
                <a:pPr>
                  <a:buAutoNum type="arabicPeriod"/>
                </a:pPr>
                <a:r>
                  <a:rPr lang="en-SG" sz="1800" dirty="0">
                    <a:latin typeface="Arial" panose="020B0604020202020204" pitchFamily="34" charset="0"/>
                    <a:cs typeface="Arial" panose="020B0604020202020204" pitchFamily="34" charset="0"/>
                  </a:rPr>
                  <a:t>replace utility function by an </a:t>
                </a:r>
                <a:r>
                  <a:rPr lang="en-SG" sz="1800" dirty="0">
                    <a:solidFill>
                      <a:srgbClr val="270AFC"/>
                    </a:solidFill>
                    <a:latin typeface="Arial" panose="020B0604020202020204" pitchFamily="34" charset="0"/>
                    <a:cs typeface="Arial" panose="020B0604020202020204" pitchFamily="34" charset="0"/>
                  </a:rPr>
                  <a:t>estimated</a:t>
                </a:r>
                <a:r>
                  <a:rPr lang="en-SG" sz="1800" dirty="0">
                    <a:latin typeface="Arial" panose="020B0604020202020204" pitchFamily="34" charset="0"/>
                    <a:cs typeface="Arial" panose="020B0604020202020204" pitchFamily="34" charset="0"/>
                  </a:rPr>
                  <a:t> desirability of the position</a:t>
                </a:r>
              </a:p>
              <a:p>
                <a:pPr lvl="1">
                  <a:buClr>
                    <a:schemeClr val="tx1"/>
                  </a:buClr>
                  <a:buFont typeface="Arial" panose="020B0604020202020204" pitchFamily="34" charset="0"/>
                  <a:buChar char="•"/>
                </a:pPr>
                <a:r>
                  <a:rPr lang="en-SG" sz="1800" dirty="0">
                    <a:solidFill>
                      <a:srgbClr val="270AFC"/>
                    </a:solidFill>
                    <a:latin typeface="Arial" panose="020B0604020202020204" pitchFamily="34" charset="0"/>
                    <a:cs typeface="Arial" panose="020B0604020202020204" pitchFamily="34" charset="0"/>
                  </a:rPr>
                  <a:t>Evaluation function</a:t>
                </a:r>
              </a:p>
              <a:p>
                <a:pPr marL="0" indent="0">
                  <a:buNone/>
                </a:pPr>
                <a:r>
                  <a:rPr lang="en-SG" sz="1800" dirty="0">
                    <a:latin typeface="Arial" panose="020B0604020202020204" pitchFamily="34" charset="0"/>
                    <a:cs typeface="Arial" panose="020B0604020202020204" pitchFamily="34" charset="0"/>
                  </a:rPr>
                  <a:t>2.  </a:t>
                </a:r>
                <a:r>
                  <a:rPr lang="en-SG" sz="1800" dirty="0">
                    <a:solidFill>
                      <a:srgbClr val="270AFC"/>
                    </a:solidFill>
                    <a:latin typeface="Arial" panose="020B0604020202020204" pitchFamily="34" charset="0"/>
                    <a:cs typeface="Arial" panose="020B0604020202020204" pitchFamily="34" charset="0"/>
                  </a:rPr>
                  <a:t>partial</a:t>
                </a:r>
                <a:r>
                  <a:rPr lang="en-SG" sz="1800" dirty="0">
                    <a:solidFill>
                      <a:srgbClr val="FF0000"/>
                    </a:solidFill>
                    <a:latin typeface="Arial" panose="020B0604020202020204" pitchFamily="34" charset="0"/>
                    <a:cs typeface="Arial" panose="020B0604020202020204" pitchFamily="34" charset="0"/>
                  </a:rPr>
                  <a:t> </a:t>
                </a:r>
                <a:r>
                  <a:rPr lang="en-SG" sz="1800" dirty="0">
                    <a:latin typeface="Arial" panose="020B0604020202020204" pitchFamily="34" charset="0"/>
                    <a:cs typeface="Arial" panose="020B0604020202020204" pitchFamily="34" charset="0"/>
                  </a:rPr>
                  <a:t>tree search</a:t>
                </a:r>
              </a:p>
              <a:p>
                <a:pPr lvl="1">
                  <a:buClr>
                    <a:schemeClr val="tx1"/>
                  </a:buClr>
                  <a:buFont typeface="Arial" panose="020B0604020202020204" pitchFamily="34" charset="0"/>
                  <a:buChar char="•"/>
                </a:pPr>
                <a:r>
                  <a:rPr lang="en-SG" sz="1800" dirty="0">
                    <a:latin typeface="Arial" panose="020B0604020202020204" pitchFamily="34" charset="0"/>
                    <a:cs typeface="Arial" panose="020B0604020202020204" pitchFamily="34" charset="0"/>
                  </a:rPr>
                  <a:t>E.g., depth limit</a:t>
                </a:r>
              </a:p>
              <a:p>
                <a:pPr lvl="1">
                  <a:buClr>
                    <a:schemeClr val="tx1"/>
                  </a:buClr>
                  <a:buFont typeface="Arial" panose="020B0604020202020204" pitchFamily="34" charset="0"/>
                  <a:buChar char="•"/>
                </a:pPr>
                <a:r>
                  <a:rPr lang="en-SG" sz="1800" dirty="0">
                    <a:latin typeface="Arial" panose="020B0604020202020204" pitchFamily="34" charset="0"/>
                    <a:cs typeface="Arial" panose="020B0604020202020204" pitchFamily="34" charset="0"/>
                  </a:rPr>
                  <a:t>Replace terminal test by a </a:t>
                </a:r>
                <a:r>
                  <a:rPr lang="en-SG" sz="1800" dirty="0">
                    <a:solidFill>
                      <a:srgbClr val="270AFC"/>
                    </a:solidFill>
                    <a:latin typeface="Arial" panose="020B0604020202020204" pitchFamily="34" charset="0"/>
                    <a:cs typeface="Arial" panose="020B0604020202020204" pitchFamily="34" charset="0"/>
                  </a:rPr>
                  <a:t>cut-off</a:t>
                </a:r>
                <a:r>
                  <a:rPr lang="en-SG" sz="1800" dirty="0">
                    <a:latin typeface="Arial" panose="020B0604020202020204" pitchFamily="34" charset="0"/>
                    <a:cs typeface="Arial" panose="020B0604020202020204" pitchFamily="34" charset="0"/>
                  </a:rPr>
                  <a:t> test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0274" y="1088151"/>
                <a:ext cx="8484010" cy="3543300"/>
              </a:xfrm>
              <a:blipFill>
                <a:blip r:embed="rId3"/>
                <a:stretch>
                  <a:fillRect l="-575" r="-790"/>
                </a:stretch>
              </a:blipFill>
            </p:spPr>
            <p:txBody>
              <a:bodyPr/>
              <a:lstStyle/>
              <a:p>
                <a:r>
                  <a:rPr lang="en-SG">
                    <a:noFill/>
                  </a:rPr>
                  <a:t> </a:t>
                </a:r>
              </a:p>
            </p:txBody>
          </p:sp>
        </mc:Fallback>
      </mc:AlternateContent>
    </p:spTree>
    <p:extLst>
      <p:ext uri="{BB962C8B-B14F-4D97-AF65-F5344CB8AC3E}">
        <p14:creationId xmlns:p14="http://schemas.microsoft.com/office/powerpoint/2010/main" val="2976061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967" y="298013"/>
            <a:ext cx="8229600" cy="543191"/>
          </a:xfrm>
        </p:spPr>
        <p:txBody>
          <a:bodyPr>
            <a:normAutofit fontScale="90000"/>
          </a:bodyPr>
          <a:lstStyle/>
          <a:p>
            <a:pPr algn="l"/>
            <a:r>
              <a:rPr lang="en-SG" b="1" dirty="0"/>
              <a:t>Evaluation Functions</a:t>
            </a:r>
          </a:p>
        </p:txBody>
      </p:sp>
      <p:sp>
        <p:nvSpPr>
          <p:cNvPr id="3" name="Content Placeholder 2"/>
          <p:cNvSpPr>
            <a:spLocks noGrp="1"/>
          </p:cNvSpPr>
          <p:nvPr>
            <p:ph idx="1"/>
          </p:nvPr>
        </p:nvSpPr>
        <p:spPr>
          <a:xfrm>
            <a:off x="379601" y="1097643"/>
            <a:ext cx="8229600" cy="2907092"/>
          </a:xfrm>
        </p:spPr>
        <p:txBody>
          <a:bodyPr>
            <a:normAutofit/>
          </a:bodyPr>
          <a:lstStyle/>
          <a:p>
            <a:pPr marL="0" indent="0">
              <a:buNone/>
            </a:pPr>
            <a:r>
              <a:rPr lang="en-SG" sz="1800" dirty="0"/>
              <a:t>Returns an </a:t>
            </a:r>
            <a:r>
              <a:rPr lang="en-SG" sz="1800" dirty="0">
                <a:solidFill>
                  <a:srgbClr val="270AFC"/>
                </a:solidFill>
              </a:rPr>
              <a:t>estimate</a:t>
            </a:r>
            <a:r>
              <a:rPr lang="en-SG" sz="1800" dirty="0"/>
              <a:t> of the expected utility of the game from a given position</a:t>
            </a:r>
          </a:p>
        </p:txBody>
      </p:sp>
      <p:pic>
        <p:nvPicPr>
          <p:cNvPr id="4" name="Picture 3"/>
          <p:cNvPicPr>
            <a:picLocks noChangeAspect="1"/>
          </p:cNvPicPr>
          <p:nvPr/>
        </p:nvPicPr>
        <p:blipFill>
          <a:blip r:embed="rId3"/>
          <a:stretch>
            <a:fillRect/>
          </a:stretch>
        </p:blipFill>
        <p:spPr>
          <a:xfrm>
            <a:off x="1522602" y="1566697"/>
            <a:ext cx="2426216" cy="2495185"/>
          </a:xfrm>
          <a:prstGeom prst="rect">
            <a:avLst/>
          </a:prstGeom>
        </p:spPr>
      </p:pic>
      <p:sp>
        <p:nvSpPr>
          <p:cNvPr id="5" name="TextBox 4"/>
          <p:cNvSpPr txBox="1"/>
          <p:nvPr/>
        </p:nvSpPr>
        <p:spPr>
          <a:xfrm>
            <a:off x="1507159" y="3967962"/>
            <a:ext cx="245745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Black: to move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White: slightly better</a:t>
            </a:r>
          </a:p>
        </p:txBody>
      </p:sp>
      <p:pic>
        <p:nvPicPr>
          <p:cNvPr id="6" name="Picture 5"/>
          <p:cNvPicPr>
            <a:picLocks noChangeAspect="1"/>
          </p:cNvPicPr>
          <p:nvPr/>
        </p:nvPicPr>
        <p:blipFill>
          <a:blip r:embed="rId4"/>
          <a:stretch>
            <a:fillRect/>
          </a:stretch>
        </p:blipFill>
        <p:spPr>
          <a:xfrm>
            <a:off x="4894452" y="1551789"/>
            <a:ext cx="2369414" cy="2436769"/>
          </a:xfrm>
          <a:prstGeom prst="rect">
            <a:avLst/>
          </a:prstGeom>
        </p:spPr>
      </p:pic>
      <p:pic>
        <p:nvPicPr>
          <p:cNvPr id="7" name="Picture 6" descr="Chess bdt45.svg"/>
          <p:cNvPicPr/>
          <p:nvPr/>
        </p:nvPicPr>
        <p:blipFill>
          <a:blip r:embed="rId5">
            <a:extLst>
              <a:ext uri="{28A0092B-C50C-407E-A947-70E740481C1C}">
                <a14:useLocalDpi xmlns:a14="http://schemas.microsoft.com/office/drawing/2010/main" val="0"/>
              </a:ext>
            </a:extLst>
          </a:blip>
          <a:srcRect/>
          <a:stretch>
            <a:fillRect/>
          </a:stretch>
        </p:blipFill>
        <p:spPr bwMode="auto">
          <a:xfrm>
            <a:off x="4024778" y="1566697"/>
            <a:ext cx="392024" cy="365760"/>
          </a:xfrm>
          <a:prstGeom prst="rect">
            <a:avLst/>
          </a:prstGeom>
          <a:noFill/>
          <a:ln>
            <a:noFill/>
          </a:ln>
        </p:spPr>
      </p:pic>
      <p:pic>
        <p:nvPicPr>
          <p:cNvPr id="8" name="Picture 7" descr="Chess nlt45.svg"/>
          <p:cNvPicPr/>
          <p:nvPr/>
        </p:nvPicPr>
        <p:blipFill>
          <a:blip r:embed="rId6">
            <a:extLst>
              <a:ext uri="{28A0092B-C50C-407E-A947-70E740481C1C}">
                <a14:useLocalDpi xmlns:a14="http://schemas.microsoft.com/office/drawing/2010/main" val="0"/>
              </a:ext>
            </a:extLst>
          </a:blip>
          <a:srcRect/>
          <a:stretch>
            <a:fillRect/>
          </a:stretch>
        </p:blipFill>
        <p:spPr bwMode="auto">
          <a:xfrm>
            <a:off x="4037202" y="3541218"/>
            <a:ext cx="392024" cy="400050"/>
          </a:xfrm>
          <a:prstGeom prst="rect">
            <a:avLst/>
          </a:prstGeom>
          <a:noFill/>
          <a:ln>
            <a:noFill/>
          </a:ln>
        </p:spPr>
      </p:pic>
      <p:pic>
        <p:nvPicPr>
          <p:cNvPr id="9" name="Picture 8" descr="Chess bdt45.svg"/>
          <p:cNvPicPr/>
          <p:nvPr/>
        </p:nvPicPr>
        <p:blipFill>
          <a:blip r:embed="rId5">
            <a:extLst>
              <a:ext uri="{28A0092B-C50C-407E-A947-70E740481C1C}">
                <a14:useLocalDpi xmlns:a14="http://schemas.microsoft.com/office/drawing/2010/main" val="0"/>
              </a:ext>
            </a:extLst>
          </a:blip>
          <a:srcRect/>
          <a:stretch>
            <a:fillRect/>
          </a:stretch>
        </p:blipFill>
        <p:spPr bwMode="auto">
          <a:xfrm>
            <a:off x="7322085" y="1532407"/>
            <a:ext cx="392024" cy="400050"/>
          </a:xfrm>
          <a:prstGeom prst="rect">
            <a:avLst/>
          </a:prstGeom>
          <a:noFill/>
          <a:ln>
            <a:noFill/>
          </a:ln>
        </p:spPr>
      </p:pic>
      <p:pic>
        <p:nvPicPr>
          <p:cNvPr id="10" name="Picture 9" descr="Chess plt45.svg"/>
          <p:cNvPicPr/>
          <p:nvPr/>
        </p:nvPicPr>
        <p:blipFill>
          <a:blip r:embed="rId7">
            <a:extLst>
              <a:ext uri="{28A0092B-C50C-407E-A947-70E740481C1C}">
                <a14:useLocalDpi xmlns:a14="http://schemas.microsoft.com/office/drawing/2010/main" val="0"/>
              </a:ext>
            </a:extLst>
          </a:blip>
          <a:srcRect/>
          <a:stretch>
            <a:fillRect/>
          </a:stretch>
        </p:blipFill>
        <p:spPr bwMode="auto">
          <a:xfrm>
            <a:off x="7384489" y="2537880"/>
            <a:ext cx="392024" cy="365760"/>
          </a:xfrm>
          <a:prstGeom prst="rect">
            <a:avLst/>
          </a:prstGeom>
          <a:noFill/>
          <a:ln>
            <a:noFill/>
          </a:ln>
        </p:spPr>
      </p:pic>
      <p:pic>
        <p:nvPicPr>
          <p:cNvPr id="12" name="Picture 11" descr="Chess plt45.svg"/>
          <p:cNvPicPr/>
          <p:nvPr/>
        </p:nvPicPr>
        <p:blipFill>
          <a:blip r:embed="rId7">
            <a:extLst>
              <a:ext uri="{28A0092B-C50C-407E-A947-70E740481C1C}">
                <a14:useLocalDpi xmlns:a14="http://schemas.microsoft.com/office/drawing/2010/main" val="0"/>
              </a:ext>
            </a:extLst>
          </a:blip>
          <a:srcRect/>
          <a:stretch>
            <a:fillRect/>
          </a:stretch>
        </p:blipFill>
        <p:spPr bwMode="auto">
          <a:xfrm>
            <a:off x="7394428" y="2898800"/>
            <a:ext cx="392024" cy="365760"/>
          </a:xfrm>
          <a:prstGeom prst="rect">
            <a:avLst/>
          </a:prstGeom>
          <a:noFill/>
          <a:ln>
            <a:noFill/>
          </a:ln>
        </p:spPr>
      </p:pic>
      <p:pic>
        <p:nvPicPr>
          <p:cNvPr id="13" name="Picture 12" descr="Chess blt45.svg"/>
          <p:cNvPicPr/>
          <p:nvPr/>
        </p:nvPicPr>
        <p:blipFill>
          <a:blip r:embed="rId8">
            <a:extLst>
              <a:ext uri="{28A0092B-C50C-407E-A947-70E740481C1C}">
                <a14:useLocalDpi xmlns:a14="http://schemas.microsoft.com/office/drawing/2010/main" val="0"/>
              </a:ext>
            </a:extLst>
          </a:blip>
          <a:srcRect/>
          <a:stretch>
            <a:fillRect/>
          </a:stretch>
        </p:blipFill>
        <p:spPr bwMode="auto">
          <a:xfrm>
            <a:off x="7389459" y="3262572"/>
            <a:ext cx="392024" cy="422910"/>
          </a:xfrm>
          <a:prstGeom prst="rect">
            <a:avLst/>
          </a:prstGeom>
          <a:noFill/>
          <a:ln>
            <a:noFill/>
          </a:ln>
        </p:spPr>
      </p:pic>
      <p:pic>
        <p:nvPicPr>
          <p:cNvPr id="14" name="Picture 13" descr="Chess nlt45.svg"/>
          <p:cNvPicPr/>
          <p:nvPr/>
        </p:nvPicPr>
        <p:blipFill>
          <a:blip r:embed="rId6">
            <a:extLst>
              <a:ext uri="{28A0092B-C50C-407E-A947-70E740481C1C}">
                <a14:useLocalDpi xmlns:a14="http://schemas.microsoft.com/office/drawing/2010/main" val="0"/>
              </a:ext>
            </a:extLst>
          </a:blip>
          <a:srcRect/>
          <a:stretch>
            <a:fillRect/>
          </a:stretch>
        </p:blipFill>
        <p:spPr bwMode="auto">
          <a:xfrm>
            <a:off x="7341572" y="3646570"/>
            <a:ext cx="409312" cy="456437"/>
          </a:xfrm>
          <a:prstGeom prst="rect">
            <a:avLst/>
          </a:prstGeom>
          <a:noFill/>
          <a:ln>
            <a:noFill/>
          </a:ln>
        </p:spPr>
      </p:pic>
      <p:sp>
        <p:nvSpPr>
          <p:cNvPr id="15" name="TextBox 14"/>
          <p:cNvSpPr txBox="1"/>
          <p:nvPr/>
        </p:nvSpPr>
        <p:spPr>
          <a:xfrm>
            <a:off x="4894452" y="3951325"/>
            <a:ext cx="171450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White: to move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Black: winning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84990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Evaluation Functions...</a:t>
            </a:r>
          </a:p>
        </p:txBody>
      </p:sp>
      <p:sp>
        <p:nvSpPr>
          <p:cNvPr id="3" name="Content Placeholder 2"/>
          <p:cNvSpPr>
            <a:spLocks noGrp="1"/>
          </p:cNvSpPr>
          <p:nvPr>
            <p:ph idx="1"/>
          </p:nvPr>
        </p:nvSpPr>
        <p:spPr>
          <a:xfrm>
            <a:off x="457200" y="1056904"/>
            <a:ext cx="8229600" cy="3267084"/>
          </a:xfrm>
        </p:spPr>
        <p:txBody>
          <a:bodyPr>
            <a:normAutofit/>
          </a:bodyPr>
          <a:lstStyle/>
          <a:p>
            <a:pPr marL="0" indent="0">
              <a:buNone/>
            </a:pPr>
            <a:r>
              <a:rPr lang="en-SG" sz="1800" dirty="0"/>
              <a:t>Requirements</a:t>
            </a:r>
          </a:p>
          <a:p>
            <a:pPr>
              <a:buClr>
                <a:schemeClr val="tx1"/>
              </a:buClr>
              <a:buSzPct val="50000"/>
              <a:buFont typeface="Wingdings" panose="05000000000000000000" pitchFamily="2" charset="2"/>
              <a:buChar char="q"/>
            </a:pPr>
            <a:r>
              <a:rPr lang="en-SG" sz="1400" dirty="0"/>
              <a:t>Computation is </a:t>
            </a:r>
            <a:r>
              <a:rPr lang="en-SG" sz="1400" dirty="0">
                <a:solidFill>
                  <a:srgbClr val="270AFC"/>
                </a:solidFill>
              </a:rPr>
              <a:t>efficient</a:t>
            </a:r>
          </a:p>
          <a:p>
            <a:pPr>
              <a:buClr>
                <a:schemeClr val="tx1"/>
              </a:buClr>
              <a:buSzPct val="50000"/>
              <a:buFont typeface="Wingdings" panose="05000000000000000000" pitchFamily="2" charset="2"/>
              <a:buChar char="q"/>
            </a:pPr>
            <a:r>
              <a:rPr lang="en-SG" sz="1400" dirty="0"/>
              <a:t>Agrees with utility function on </a:t>
            </a:r>
            <a:r>
              <a:rPr lang="en-SG" sz="1400" dirty="0">
                <a:solidFill>
                  <a:srgbClr val="270AFC"/>
                </a:solidFill>
              </a:rPr>
              <a:t>terminal</a:t>
            </a:r>
            <a:r>
              <a:rPr lang="en-SG" sz="1400" dirty="0"/>
              <a:t> states</a:t>
            </a:r>
          </a:p>
          <a:p>
            <a:pPr>
              <a:buClr>
                <a:schemeClr val="tx1"/>
              </a:buClr>
              <a:buSzPct val="50000"/>
              <a:buFont typeface="Wingdings" panose="05000000000000000000" pitchFamily="2" charset="2"/>
              <a:buChar char="q"/>
            </a:pPr>
            <a:r>
              <a:rPr lang="en-SG" sz="1400" dirty="0">
                <a:solidFill>
                  <a:srgbClr val="270AFC"/>
                </a:solidFill>
              </a:rPr>
              <a:t>Accurately</a:t>
            </a:r>
            <a:r>
              <a:rPr lang="en-SG" sz="1400" dirty="0"/>
              <a:t> reflects the chances of winning</a:t>
            </a:r>
          </a:p>
          <a:p>
            <a:pPr marL="0" indent="0">
              <a:buNone/>
            </a:pPr>
            <a:r>
              <a:rPr lang="en-SG" sz="1800" dirty="0"/>
              <a:t>Trade off between accuracy and efficiency</a:t>
            </a:r>
          </a:p>
        </p:txBody>
      </p:sp>
      <p:grpSp>
        <p:nvGrpSpPr>
          <p:cNvPr id="8" name="Group 7"/>
          <p:cNvGrpSpPr/>
          <p:nvPr/>
        </p:nvGrpSpPr>
        <p:grpSpPr>
          <a:xfrm>
            <a:off x="1429610" y="2690446"/>
            <a:ext cx="6457950" cy="2395514"/>
            <a:chOff x="490537" y="3548313"/>
            <a:chExt cx="8610600" cy="3194018"/>
          </a:xfrm>
        </p:grpSpPr>
        <p:grpSp>
          <p:nvGrpSpPr>
            <p:cNvPr id="5" name="Group 4"/>
            <p:cNvGrpSpPr/>
            <p:nvPr/>
          </p:nvGrpSpPr>
          <p:grpSpPr>
            <a:xfrm>
              <a:off x="490537" y="3548313"/>
              <a:ext cx="8610600" cy="2611438"/>
              <a:chOff x="594360" y="2523179"/>
              <a:chExt cx="8610600" cy="3497448"/>
            </a:xfrm>
          </p:grpSpPr>
          <p:sp>
            <p:nvSpPr>
              <p:cNvPr id="6" name="Round Same Side Corner Rectangle 5"/>
              <p:cNvSpPr/>
              <p:nvPr/>
            </p:nvSpPr>
            <p:spPr>
              <a:xfrm rot="10800000">
                <a:off x="594360" y="2912786"/>
                <a:ext cx="8610600" cy="3107841"/>
              </a:xfrm>
              <a:prstGeom prst="round2Same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a:t>
                </a:r>
              </a:p>
            </p:txBody>
          </p:sp>
          <p:sp>
            <p:nvSpPr>
              <p:cNvPr id="7" name="Round Same Side Corner Rectangle 6"/>
              <p:cNvSpPr/>
              <p:nvPr/>
            </p:nvSpPr>
            <p:spPr>
              <a:xfrm>
                <a:off x="594360" y="2523179"/>
                <a:ext cx="8610600" cy="389612"/>
              </a:xfrm>
              <a:prstGeom prst="round2SameRect">
                <a:avLst>
                  <a:gd name="adj1" fmla="val 50000"/>
                  <a:gd name="adj2" fmla="val 0"/>
                </a:avLst>
              </a:prstGeom>
              <a:solidFill>
                <a:srgbClr val="3399FF"/>
              </a:solidFill>
              <a:ln>
                <a:solidFill>
                  <a:srgbClr val="3399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mj-lt"/>
                  </a:rPr>
                  <a:t>Example (Chess)</a:t>
                </a:r>
              </a:p>
            </p:txBody>
          </p:sp>
        </p:grpSp>
        <mc:AlternateContent xmlns:mc="http://schemas.openxmlformats.org/markup-compatibility/2006" xmlns:a14="http://schemas.microsoft.com/office/drawing/2010/main">
          <mc:Choice Requires="a14">
            <p:sp>
              <p:nvSpPr>
                <p:cNvPr id="4" name="TextBox 3"/>
                <p:cNvSpPr txBox="1"/>
                <p:nvPr/>
              </p:nvSpPr>
              <p:spPr>
                <a:xfrm>
                  <a:off x="609600" y="3910788"/>
                  <a:ext cx="6858000" cy="2831543"/>
                </a:xfrm>
                <a:prstGeom prst="rect">
                  <a:avLst/>
                </a:prstGeom>
                <a:noFill/>
              </p:spPr>
              <p:txBody>
                <a:bodyPr wrap="square" rtlCol="0">
                  <a:spAutoFit/>
                </a:bodyPr>
                <a:lstStyle/>
                <a:p>
                  <a:r>
                    <a:rPr lang="en-US" sz="1500" dirty="0"/>
                    <a:t>Define </a:t>
                  </a:r>
                  <a:r>
                    <a:rPr lang="en-US" sz="1500" dirty="0">
                      <a:solidFill>
                        <a:srgbClr val="270AFC"/>
                      </a:solidFill>
                    </a:rPr>
                    <a:t>features</a:t>
                  </a:r>
                </a:p>
                <a:p>
                  <a:pPr marL="214313" indent="-214313">
                    <a:buClr>
                      <a:schemeClr val="tx1"/>
                    </a:buClr>
                    <a:buSzPct val="50000"/>
                    <a:buFont typeface="Wingdings" panose="05000000000000000000" pitchFamily="2" charset="2"/>
                    <a:buChar char="q"/>
                  </a:pPr>
                  <a:r>
                    <a:rPr lang="en-US" sz="1500" dirty="0"/>
                    <a:t>e.g. , (number of white queens) – (number of black queens)</a:t>
                  </a:r>
                </a:p>
                <a:p>
                  <a:pPr>
                    <a:buClr>
                      <a:schemeClr val="tx1"/>
                    </a:buClr>
                    <a:buSzPct val="50000"/>
                  </a:pPr>
                  <a:r>
                    <a:rPr lang="en-US" sz="1500" dirty="0"/>
                    <a:t>Use a </a:t>
                  </a:r>
                  <a:r>
                    <a:rPr lang="en-US" sz="1500" dirty="0">
                      <a:solidFill>
                        <a:srgbClr val="270AFC"/>
                      </a:solidFill>
                    </a:rPr>
                    <a:t>weighted sum </a:t>
                  </a:r>
                  <a:r>
                    <a:rPr lang="en-US" sz="1500" dirty="0"/>
                    <a:t>of these features</a:t>
                  </a:r>
                </a:p>
                <a:p>
                  <a:pPr algn="ctr">
                    <a:buClr>
                      <a:schemeClr val="tx1"/>
                    </a:buClr>
                    <a:buSzPct val="50000"/>
                  </a:pPr>
                  <a:endParaRPr lang="en-US" sz="1500" i="1" dirty="0">
                    <a:latin typeface="Cambria Math" panose="02040503050406030204" pitchFamily="18" charset="0"/>
                  </a:endParaRPr>
                </a:p>
                <a:p>
                  <a:pPr algn="ctr">
                    <a:buClr>
                      <a:schemeClr val="tx1"/>
                    </a:buClr>
                    <a:buSzPct val="50000"/>
                  </a:pPr>
                  <a14:m>
                    <m:oMath xmlns:m="http://schemas.openxmlformats.org/officeDocument/2006/math">
                      <m:r>
                        <a:rPr lang="en-US" sz="1500" i="1">
                          <a:latin typeface="Cambria Math" panose="02040503050406030204" pitchFamily="18" charset="0"/>
                        </a:rPr>
                        <m:t>𝐸𝑣𝑎𝑙</m:t>
                      </m:r>
                      <m:d>
                        <m:dPr>
                          <m:ctrlPr>
                            <a:rPr lang="en-US" sz="1500" i="1">
                              <a:latin typeface="Cambria Math" panose="02040503050406030204" pitchFamily="18" charset="0"/>
                            </a:rPr>
                          </m:ctrlPr>
                        </m:dPr>
                        <m:e>
                          <m:r>
                            <a:rPr lang="en-US" sz="1500" i="1">
                              <a:latin typeface="Cambria Math" panose="02040503050406030204" pitchFamily="18" charset="0"/>
                            </a:rPr>
                            <m:t>𝑠</m:t>
                          </m:r>
                        </m:e>
                      </m:d>
                      <m:r>
                        <a:rPr lang="en-US" sz="1500" i="1">
                          <a:latin typeface="Cambria Math" panose="02040503050406030204" pitchFamily="18" charset="0"/>
                        </a:rPr>
                        <m:t>=</m:t>
                      </m:r>
                    </m:oMath>
                  </a14:m>
                  <a:r>
                    <a:rPr lang="en-US" sz="1500" dirty="0"/>
                    <a:t> </a:t>
                  </a:r>
                  <a14:m>
                    <m:oMath xmlns:m="http://schemas.openxmlformats.org/officeDocument/2006/math">
                      <m:sSub>
                        <m:sSubPr>
                          <m:ctrlPr>
                            <a:rPr lang="pt-BR" sz="1500" i="1" dirty="0">
                              <a:latin typeface="Cambria Math" panose="02040503050406030204" pitchFamily="18" charset="0"/>
                            </a:rPr>
                          </m:ctrlPr>
                        </m:sSubPr>
                        <m:e>
                          <m:r>
                            <a:rPr lang="en-US" sz="1500" i="1" dirty="0">
                              <a:latin typeface="Cambria Math" panose="02040503050406030204" pitchFamily="18" charset="0"/>
                            </a:rPr>
                            <m:t>𝑤</m:t>
                          </m:r>
                        </m:e>
                        <m:sub>
                          <m:r>
                            <a:rPr lang="en-US" sz="1500" i="1" dirty="0">
                              <a:latin typeface="Cambria Math" panose="02040503050406030204" pitchFamily="18" charset="0"/>
                            </a:rPr>
                            <m:t>1</m:t>
                          </m:r>
                        </m:sub>
                      </m:sSub>
                      <m:sSub>
                        <m:sSubPr>
                          <m:ctrlPr>
                            <a:rPr lang="pt-BR" sz="1500" i="1" dirty="0">
                              <a:latin typeface="Cambria Math" panose="02040503050406030204" pitchFamily="18" charset="0"/>
                            </a:rPr>
                          </m:ctrlPr>
                        </m:sSubPr>
                        <m:e>
                          <m:r>
                            <a:rPr lang="en-US" sz="1500" i="1" dirty="0">
                              <a:latin typeface="Cambria Math" panose="02040503050406030204" pitchFamily="18" charset="0"/>
                            </a:rPr>
                            <m:t>𝑓</m:t>
                          </m:r>
                        </m:e>
                        <m:sub>
                          <m:r>
                            <a:rPr lang="en-US" sz="1500" i="1" dirty="0">
                              <a:latin typeface="Cambria Math" panose="02040503050406030204" pitchFamily="18" charset="0"/>
                            </a:rPr>
                            <m:t>1</m:t>
                          </m:r>
                        </m:sub>
                      </m:sSub>
                      <m:d>
                        <m:dPr>
                          <m:ctrlPr>
                            <a:rPr lang="en-US" sz="1500" i="1" dirty="0">
                              <a:latin typeface="Cambria Math" panose="02040503050406030204" pitchFamily="18" charset="0"/>
                            </a:rPr>
                          </m:ctrlPr>
                        </m:dPr>
                        <m:e>
                          <m:r>
                            <a:rPr lang="en-US" sz="1500" i="1" dirty="0">
                              <a:latin typeface="Cambria Math" panose="02040503050406030204" pitchFamily="18" charset="0"/>
                            </a:rPr>
                            <m:t>𝑠</m:t>
                          </m:r>
                        </m:e>
                      </m:d>
                      <m:r>
                        <a:rPr lang="en-US" sz="1500" i="1" dirty="0">
                          <a:latin typeface="Cambria Math" panose="02040503050406030204" pitchFamily="18" charset="0"/>
                        </a:rPr>
                        <m:t>+</m:t>
                      </m:r>
                      <m:sSub>
                        <m:sSubPr>
                          <m:ctrlPr>
                            <a:rPr lang="pt-BR" sz="1500" i="1" dirty="0">
                              <a:latin typeface="Cambria Math" panose="02040503050406030204" pitchFamily="18" charset="0"/>
                            </a:rPr>
                          </m:ctrlPr>
                        </m:sSubPr>
                        <m:e>
                          <m:r>
                            <a:rPr lang="en-US" sz="1500" i="1" dirty="0">
                              <a:latin typeface="Cambria Math" panose="02040503050406030204" pitchFamily="18" charset="0"/>
                            </a:rPr>
                            <m:t>𝑤</m:t>
                          </m:r>
                        </m:e>
                        <m:sub>
                          <m:r>
                            <a:rPr lang="en-US" sz="1500" i="1" dirty="0">
                              <a:latin typeface="Cambria Math" panose="02040503050406030204" pitchFamily="18" charset="0"/>
                            </a:rPr>
                            <m:t>2</m:t>
                          </m:r>
                        </m:sub>
                      </m:sSub>
                      <m:sSub>
                        <m:sSubPr>
                          <m:ctrlPr>
                            <a:rPr lang="pt-BR" sz="1500" i="1" dirty="0">
                              <a:latin typeface="Cambria Math" panose="02040503050406030204" pitchFamily="18" charset="0"/>
                            </a:rPr>
                          </m:ctrlPr>
                        </m:sSubPr>
                        <m:e>
                          <m:r>
                            <a:rPr lang="en-US" sz="1500" i="1" dirty="0">
                              <a:latin typeface="Cambria Math" panose="02040503050406030204" pitchFamily="18" charset="0"/>
                            </a:rPr>
                            <m:t>𝑓</m:t>
                          </m:r>
                        </m:e>
                        <m:sub>
                          <m:r>
                            <a:rPr lang="en-US" sz="1500" i="1" dirty="0">
                              <a:latin typeface="Cambria Math" panose="02040503050406030204" pitchFamily="18" charset="0"/>
                            </a:rPr>
                            <m:t>2</m:t>
                          </m:r>
                        </m:sub>
                      </m:sSub>
                      <m:d>
                        <m:dPr>
                          <m:ctrlPr>
                            <a:rPr lang="en-US" sz="1500" i="1" dirty="0">
                              <a:latin typeface="Cambria Math" panose="02040503050406030204" pitchFamily="18" charset="0"/>
                            </a:rPr>
                          </m:ctrlPr>
                        </m:dPr>
                        <m:e>
                          <m:r>
                            <a:rPr lang="en-US" sz="1500" i="1" dirty="0">
                              <a:latin typeface="Cambria Math" panose="02040503050406030204" pitchFamily="18" charset="0"/>
                            </a:rPr>
                            <m:t>𝑠</m:t>
                          </m:r>
                        </m:e>
                      </m:d>
                      <m:r>
                        <a:rPr lang="en-US" sz="1500" i="1" dirty="0">
                          <a:latin typeface="Cambria Math" panose="02040503050406030204" pitchFamily="18" charset="0"/>
                        </a:rPr>
                        <m:t>+</m:t>
                      </m:r>
                      <m:r>
                        <a:rPr lang="en-US" sz="1500" dirty="0">
                          <a:latin typeface="Cambria Math" panose="02040503050406030204" pitchFamily="18" charset="0"/>
                        </a:rPr>
                        <m:t>…</m:t>
                      </m:r>
                      <m:sSub>
                        <m:sSubPr>
                          <m:ctrlPr>
                            <a:rPr lang="pt-BR" sz="1500" i="1" dirty="0">
                              <a:latin typeface="Cambria Math" panose="02040503050406030204" pitchFamily="18" charset="0"/>
                            </a:rPr>
                          </m:ctrlPr>
                        </m:sSubPr>
                        <m:e>
                          <m:r>
                            <a:rPr lang="en-US" sz="1500" i="1" dirty="0">
                              <a:latin typeface="Cambria Math" panose="02040503050406030204" pitchFamily="18" charset="0"/>
                            </a:rPr>
                            <m:t>𝑤</m:t>
                          </m:r>
                        </m:e>
                        <m:sub>
                          <m:r>
                            <a:rPr lang="en-US" sz="1500" i="1" dirty="0">
                              <a:latin typeface="Cambria Math" panose="02040503050406030204" pitchFamily="18" charset="0"/>
                            </a:rPr>
                            <m:t>𝑛</m:t>
                          </m:r>
                        </m:sub>
                      </m:sSub>
                      <m:sSub>
                        <m:sSubPr>
                          <m:ctrlPr>
                            <a:rPr lang="pt-BR" sz="1500" i="1" dirty="0">
                              <a:latin typeface="Cambria Math" panose="02040503050406030204" pitchFamily="18" charset="0"/>
                            </a:rPr>
                          </m:ctrlPr>
                        </m:sSubPr>
                        <m:e>
                          <m:r>
                            <a:rPr lang="en-US" sz="1500" i="1" dirty="0">
                              <a:latin typeface="Cambria Math" panose="02040503050406030204" pitchFamily="18" charset="0"/>
                            </a:rPr>
                            <m:t>𝑓</m:t>
                          </m:r>
                        </m:e>
                        <m:sub>
                          <m:r>
                            <a:rPr lang="en-US" sz="1500" i="1" dirty="0">
                              <a:latin typeface="Cambria Math" panose="02040503050406030204" pitchFamily="18" charset="0"/>
                            </a:rPr>
                            <m:t>𝑛</m:t>
                          </m:r>
                        </m:sub>
                      </m:sSub>
                      <m:d>
                        <m:dPr>
                          <m:ctrlPr>
                            <a:rPr lang="en-US" sz="1500" i="1" dirty="0">
                              <a:latin typeface="Cambria Math" panose="02040503050406030204" pitchFamily="18" charset="0"/>
                            </a:rPr>
                          </m:ctrlPr>
                        </m:dPr>
                        <m:e>
                          <m:r>
                            <a:rPr lang="en-US" sz="1500" i="1" dirty="0">
                              <a:latin typeface="Cambria Math" panose="02040503050406030204" pitchFamily="18" charset="0"/>
                            </a:rPr>
                            <m:t>𝑠</m:t>
                          </m:r>
                        </m:e>
                      </m:d>
                    </m:oMath>
                  </a14:m>
                  <a:endParaRPr lang="en-US" sz="1500" dirty="0"/>
                </a:p>
                <a:p>
                  <a:pPr marL="214313" indent="-214313">
                    <a:buClr>
                      <a:schemeClr val="tx1"/>
                    </a:buClr>
                    <a:buSzPct val="50000"/>
                    <a:buFont typeface="Wingdings" panose="05000000000000000000" pitchFamily="2" charset="2"/>
                    <a:buChar char="q"/>
                  </a:pPr>
                  <a:endParaRPr lang="en-US" sz="1500" dirty="0"/>
                </a:p>
                <a:p>
                  <a:pPr marL="214313" indent="-214313">
                    <a:buClr>
                      <a:schemeClr val="tx1"/>
                    </a:buClr>
                    <a:buSzPct val="50000"/>
                    <a:buFont typeface="Wingdings" panose="05000000000000000000" pitchFamily="2" charset="2"/>
                    <a:buChar char="q"/>
                  </a:pPr>
                  <a:r>
                    <a:rPr lang="en-US" sz="1500" dirty="0"/>
                    <a:t>Need to learn the weight </a:t>
                  </a:r>
                </a:p>
                <a:p>
                  <a:pPr>
                    <a:buClr>
                      <a:schemeClr val="tx1"/>
                    </a:buClr>
                    <a:buSzPct val="50000"/>
                  </a:pPr>
                  <a:endParaRPr lang="en-US" sz="1350" dirty="0"/>
                </a:p>
                <a:p>
                  <a:pPr>
                    <a:buClr>
                      <a:schemeClr val="tx1"/>
                    </a:buClr>
                    <a:buSzPct val="50000"/>
                  </a:pPr>
                  <a:endParaRPr lang="en-US" sz="1350" dirty="0"/>
                </a:p>
              </p:txBody>
            </p:sp>
          </mc:Choice>
          <mc:Fallback xmlns="">
            <p:sp>
              <p:nvSpPr>
                <p:cNvPr id="4" name="TextBox 3"/>
                <p:cNvSpPr txBox="1">
                  <a:spLocks noRot="1" noChangeAspect="1" noMove="1" noResize="1" noEditPoints="1" noAdjustHandles="1" noChangeArrowheads="1" noChangeShapeType="1" noTextEdit="1"/>
                </p:cNvSpPr>
                <p:nvPr/>
              </p:nvSpPr>
              <p:spPr>
                <a:xfrm>
                  <a:off x="609600" y="3910788"/>
                  <a:ext cx="6858000" cy="2831543"/>
                </a:xfrm>
                <a:prstGeom prst="rect">
                  <a:avLst/>
                </a:prstGeom>
                <a:blipFill>
                  <a:blip r:embed="rId3"/>
                  <a:stretch>
                    <a:fillRect l="-474" t="-575"/>
                  </a:stretch>
                </a:blipFill>
              </p:spPr>
              <p:txBody>
                <a:bodyPr/>
                <a:lstStyle/>
                <a:p>
                  <a:r>
                    <a:rPr lang="en-SG">
                      <a:noFill/>
                    </a:rPr>
                    <a:t> </a:t>
                  </a:r>
                </a:p>
              </p:txBody>
            </p:sp>
          </mc:Fallback>
        </mc:AlternateContent>
      </p:grpSp>
    </p:spTree>
    <p:extLst>
      <p:ext uri="{BB962C8B-B14F-4D97-AF65-F5344CB8AC3E}">
        <p14:creationId xmlns:p14="http://schemas.microsoft.com/office/powerpoint/2010/main" val="823758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Evaluation Functions for Othello 4</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7057" y="1119992"/>
                <a:ext cx="6939643" cy="3771900"/>
              </a:xfrm>
            </p:spPr>
            <p:txBody>
              <a:bodyPr>
                <a:normAutofit fontScale="92500" lnSpcReduction="10000"/>
              </a:bodyPr>
              <a:lstStyle/>
              <a:p>
                <a:pPr>
                  <a:buClr>
                    <a:schemeClr val="tx1"/>
                  </a:buClr>
                  <a:buSzPct val="50000"/>
                  <a:buFont typeface="Wingdings" panose="05000000000000000000" pitchFamily="2" charset="2"/>
                  <a:buChar char="q"/>
                </a:pPr>
                <a:r>
                  <a:rPr lang="en-SG" sz="1800" dirty="0"/>
                  <a:t>A corner of the board is one of the most important positions. A piece at the corner can help capture other pieces from the opponent player</a:t>
                </a:r>
              </a:p>
              <a:p>
                <a:pPr>
                  <a:buClr>
                    <a:schemeClr val="tx1"/>
                  </a:buClr>
                  <a:buSzPct val="50000"/>
                  <a:buFont typeface="Wingdings" panose="05000000000000000000" pitchFamily="2" charset="2"/>
                  <a:buChar char="q"/>
                </a:pPr>
                <a:r>
                  <a:rPr lang="en-SG" sz="1800" dirty="0"/>
                  <a:t>A square at the border is also more important than any position in the middle of the board</a:t>
                </a:r>
              </a:p>
              <a:p>
                <a:pPr marL="0" indent="0">
                  <a:buClr>
                    <a:srgbClr val="270AFC"/>
                  </a:buClr>
                  <a:buSzPct val="50000"/>
                  <a:buNone/>
                </a:pPr>
                <a:endParaRPr lang="en-SG" sz="1800" dirty="0"/>
              </a:p>
              <a:p>
                <a:pPr marL="0" indent="0">
                  <a:buClr>
                    <a:srgbClr val="270AFC"/>
                  </a:buClr>
                  <a:buSzPct val="50000"/>
                  <a:buNone/>
                </a:pPr>
                <a:r>
                  <a:rPr lang="en-SG" sz="1800" dirty="0"/>
                  <a:t>Heuristics for `X' is proposed as follows:</a:t>
                </a:r>
              </a:p>
              <a:p>
                <a:pPr>
                  <a:buClr>
                    <a:schemeClr val="tx1"/>
                  </a:buClr>
                  <a:buSzPct val="50000"/>
                  <a:buFont typeface="Wingdings" panose="05000000000000000000" pitchFamily="2" charset="2"/>
                  <a:buChar char="q"/>
                </a:pPr>
                <a:r>
                  <a:rPr lang="en-SG" sz="1800" dirty="0"/>
                  <a:t>For any non-terminal game state, the evaluation function is computed as</a:t>
                </a:r>
              </a:p>
              <a:p>
                <a:pPr marL="0" indent="0">
                  <a:buClr>
                    <a:srgbClr val="270AFC"/>
                  </a:buClr>
                  <a:buSzPct val="50000"/>
                  <a:buNone/>
                </a:pPr>
                <a:r>
                  <a:rPr lang="en-SG" sz="1800" i="1" dirty="0"/>
                  <a:t>                                  </a:t>
                </a:r>
                <a:r>
                  <a:rPr lang="en-SG" sz="1800" dirty="0"/>
                  <a:t>3</a:t>
                </a:r>
                <a:r>
                  <a:rPr lang="en-SG" sz="1800" i="1" dirty="0"/>
                  <a:t>( </a:t>
                </a:r>
                <a14:m>
                  <m:oMath xmlns:m="http://schemas.openxmlformats.org/officeDocument/2006/math">
                    <m:sSub>
                      <m:sSubPr>
                        <m:ctrlPr>
                          <a:rPr lang="en-SG" sz="1800" i="1">
                            <a:latin typeface="Cambria Math" panose="02040503050406030204" pitchFamily="18" charset="0"/>
                          </a:rPr>
                        </m:ctrlPr>
                      </m:sSubPr>
                      <m:e>
                        <m:r>
                          <a:rPr lang="en-US" sz="1800" i="1">
                            <a:latin typeface="Cambria Math"/>
                          </a:rPr>
                          <m:t>𝑋</m:t>
                        </m:r>
                      </m:e>
                      <m:sub>
                        <m:r>
                          <a:rPr lang="en-US" sz="1800" i="1">
                            <a:latin typeface="Cambria Math"/>
                          </a:rPr>
                          <m:t>𝐶</m:t>
                        </m:r>
                      </m:sub>
                    </m:sSub>
                  </m:oMath>
                </a14:m>
                <a:r>
                  <a:rPr lang="en-SG" sz="1800" i="1" dirty="0"/>
                  <a:t>- </a:t>
                </a:r>
                <a14:m>
                  <m:oMath xmlns:m="http://schemas.openxmlformats.org/officeDocument/2006/math">
                    <m:sSub>
                      <m:sSubPr>
                        <m:ctrlPr>
                          <a:rPr lang="en-SG" sz="1800" i="1" dirty="0">
                            <a:latin typeface="Cambria Math" panose="02040503050406030204" pitchFamily="18" charset="0"/>
                          </a:rPr>
                        </m:ctrlPr>
                      </m:sSubPr>
                      <m:e>
                        <m:r>
                          <a:rPr lang="en-US" sz="1800" i="1" dirty="0">
                            <a:latin typeface="Cambria Math"/>
                          </a:rPr>
                          <m:t>𝑂</m:t>
                        </m:r>
                      </m:e>
                      <m:sub>
                        <m:r>
                          <a:rPr lang="en-US" sz="1800" i="1" dirty="0">
                            <a:latin typeface="Cambria Math"/>
                          </a:rPr>
                          <m:t>𝐶</m:t>
                        </m:r>
                      </m:sub>
                    </m:sSub>
                  </m:oMath>
                </a14:m>
                <a:r>
                  <a:rPr lang="en-SG" sz="1800" i="1" dirty="0"/>
                  <a:t> ) + </a:t>
                </a:r>
                <a:r>
                  <a:rPr lang="en-SG" sz="1800" dirty="0"/>
                  <a:t>2</a:t>
                </a:r>
                <a:r>
                  <a:rPr lang="en-SG" sz="1800" i="1" dirty="0"/>
                  <a:t>(</a:t>
                </a:r>
                <a14:m>
                  <m:oMath xmlns:m="http://schemas.openxmlformats.org/officeDocument/2006/math">
                    <m:sSub>
                      <m:sSubPr>
                        <m:ctrlPr>
                          <a:rPr lang="en-SG" sz="1800" i="1">
                            <a:latin typeface="Cambria Math" panose="02040503050406030204" pitchFamily="18" charset="0"/>
                          </a:rPr>
                        </m:ctrlPr>
                      </m:sSubPr>
                      <m:e>
                        <m:r>
                          <a:rPr lang="en-US" sz="1800" i="1">
                            <a:latin typeface="Cambria Math"/>
                          </a:rPr>
                          <m:t>𝑋</m:t>
                        </m:r>
                      </m:e>
                      <m:sub>
                        <m:r>
                          <a:rPr lang="en-US" sz="1800" i="1">
                            <a:latin typeface="Cambria Math"/>
                          </a:rPr>
                          <m:t>𝑏</m:t>
                        </m:r>
                      </m:sub>
                    </m:sSub>
                  </m:oMath>
                </a14:m>
                <a:r>
                  <a:rPr lang="en-SG" sz="1800" i="1" dirty="0"/>
                  <a:t> - </a:t>
                </a:r>
                <a14:m>
                  <m:oMath xmlns:m="http://schemas.openxmlformats.org/officeDocument/2006/math">
                    <m:sSub>
                      <m:sSubPr>
                        <m:ctrlPr>
                          <a:rPr lang="en-SG" sz="1800" i="1">
                            <a:latin typeface="Cambria Math" panose="02040503050406030204" pitchFamily="18" charset="0"/>
                          </a:rPr>
                        </m:ctrlPr>
                      </m:sSubPr>
                      <m:e>
                        <m:r>
                          <a:rPr lang="en-US" sz="1800" i="1">
                            <a:latin typeface="Cambria Math"/>
                          </a:rPr>
                          <m:t>𝑂</m:t>
                        </m:r>
                      </m:e>
                      <m:sub>
                        <m:r>
                          <a:rPr lang="en-US" sz="1800" i="1">
                            <a:latin typeface="Cambria Math"/>
                          </a:rPr>
                          <m:t>𝑏</m:t>
                        </m:r>
                      </m:sub>
                    </m:sSub>
                  </m:oMath>
                </a14:m>
                <a:r>
                  <a:rPr lang="en-SG" sz="1800" i="1" dirty="0"/>
                  <a:t>) + (</a:t>
                </a:r>
                <a14:m>
                  <m:oMath xmlns:m="http://schemas.openxmlformats.org/officeDocument/2006/math">
                    <m:sSub>
                      <m:sSubPr>
                        <m:ctrlPr>
                          <a:rPr lang="en-SG" sz="1800" i="1">
                            <a:latin typeface="Cambria Math" panose="02040503050406030204" pitchFamily="18" charset="0"/>
                          </a:rPr>
                        </m:ctrlPr>
                      </m:sSubPr>
                      <m:e>
                        <m:r>
                          <a:rPr lang="en-US" sz="1800" i="1">
                            <a:latin typeface="Cambria Math"/>
                          </a:rPr>
                          <m:t>𝑋</m:t>
                        </m:r>
                      </m:e>
                      <m:sub>
                        <m:r>
                          <a:rPr lang="en-US" sz="1800" i="1">
                            <a:latin typeface="Cambria Math"/>
                          </a:rPr>
                          <m:t>𝑚</m:t>
                        </m:r>
                      </m:sub>
                    </m:sSub>
                  </m:oMath>
                </a14:m>
                <a:r>
                  <a:rPr lang="en-SG" sz="1800" i="1" dirty="0"/>
                  <a:t> -</a:t>
                </a:r>
                <a14:m>
                  <m:oMath xmlns:m="http://schemas.openxmlformats.org/officeDocument/2006/math">
                    <m:sSub>
                      <m:sSubPr>
                        <m:ctrlPr>
                          <a:rPr lang="en-SG" sz="1800" i="1" dirty="0">
                            <a:latin typeface="Cambria Math" panose="02040503050406030204" pitchFamily="18" charset="0"/>
                          </a:rPr>
                        </m:ctrlPr>
                      </m:sSubPr>
                      <m:e>
                        <m:r>
                          <a:rPr lang="en-US" sz="1800" i="1" dirty="0">
                            <a:latin typeface="Cambria Math"/>
                          </a:rPr>
                          <m:t>𝑂</m:t>
                        </m:r>
                      </m:e>
                      <m:sub>
                        <m:r>
                          <a:rPr lang="en-US" sz="1800" i="1" dirty="0">
                            <a:latin typeface="Cambria Math"/>
                          </a:rPr>
                          <m:t>𝑚</m:t>
                        </m:r>
                      </m:sub>
                    </m:sSub>
                  </m:oMath>
                </a14:m>
                <a:r>
                  <a:rPr lang="en-SG" sz="1800" i="1" dirty="0"/>
                  <a:t> )</a:t>
                </a:r>
              </a:p>
              <a:p>
                <a:pPr marL="0" indent="0" algn="just">
                  <a:buNone/>
                </a:pPr>
                <a:r>
                  <a:rPr lang="en-SG" sz="1350" dirty="0"/>
                  <a:t>where </a:t>
                </a:r>
                <a14:m>
                  <m:oMath xmlns:m="http://schemas.openxmlformats.org/officeDocument/2006/math">
                    <m:sSub>
                      <m:sSubPr>
                        <m:ctrlPr>
                          <a:rPr lang="en-SG" sz="1350" i="1">
                            <a:latin typeface="Cambria Math" panose="02040503050406030204" pitchFamily="18" charset="0"/>
                          </a:rPr>
                        </m:ctrlPr>
                      </m:sSubPr>
                      <m:e>
                        <m:r>
                          <a:rPr lang="en-US" sz="1350" i="1">
                            <a:latin typeface="Cambria Math"/>
                          </a:rPr>
                          <m:t>𝑋</m:t>
                        </m:r>
                      </m:e>
                      <m:sub>
                        <m:r>
                          <a:rPr lang="en-US" sz="1350" i="1">
                            <a:latin typeface="Cambria Math"/>
                          </a:rPr>
                          <m:t>𝐶</m:t>
                        </m:r>
                      </m:sub>
                    </m:sSub>
                  </m:oMath>
                </a14:m>
                <a:r>
                  <a:rPr lang="en-SG" sz="1350" dirty="0"/>
                  <a:t> is </a:t>
                </a:r>
                <a:r>
                  <a:rPr lang="en-SG" sz="1350" dirty="0">
                    <a:solidFill>
                      <a:srgbClr val="270AFC"/>
                    </a:solidFill>
                  </a:rPr>
                  <a:t>the number of </a:t>
                </a:r>
                <a:r>
                  <a:rPr lang="en-SG" sz="1350" i="1" dirty="0">
                    <a:solidFill>
                      <a:srgbClr val="270AFC"/>
                    </a:solidFill>
                  </a:rPr>
                  <a:t>X</a:t>
                </a:r>
                <a:r>
                  <a:rPr lang="en-SG" sz="1350" dirty="0">
                    <a:solidFill>
                      <a:srgbClr val="270AFC"/>
                    </a:solidFill>
                  </a:rPr>
                  <a:t>'s at corners,</a:t>
                </a:r>
              </a:p>
              <a:p>
                <a:pPr marL="0" indent="0" algn="just">
                  <a:buNone/>
                </a:pPr>
                <a14:m>
                  <m:oMath xmlns:m="http://schemas.openxmlformats.org/officeDocument/2006/math">
                    <m:sSub>
                      <m:sSubPr>
                        <m:ctrlPr>
                          <a:rPr lang="en-SG" sz="1350" i="1">
                            <a:latin typeface="Cambria Math" panose="02040503050406030204" pitchFamily="18" charset="0"/>
                          </a:rPr>
                        </m:ctrlPr>
                      </m:sSubPr>
                      <m:e>
                        <m:r>
                          <a:rPr lang="en-US" sz="1350" i="1">
                            <a:latin typeface="Cambria Math"/>
                          </a:rPr>
                          <m:t>𝑋</m:t>
                        </m:r>
                      </m:e>
                      <m:sub>
                        <m:r>
                          <a:rPr lang="en-US" sz="1350" i="1">
                            <a:latin typeface="Cambria Math"/>
                          </a:rPr>
                          <m:t>𝑏</m:t>
                        </m:r>
                      </m:sub>
                    </m:sSub>
                  </m:oMath>
                </a14:m>
                <a:r>
                  <a:rPr lang="en-SG" sz="1350" dirty="0"/>
                  <a:t> is </a:t>
                </a:r>
                <a:r>
                  <a:rPr lang="en-SG" sz="1350" dirty="0">
                    <a:solidFill>
                      <a:srgbClr val="270AFC"/>
                    </a:solidFill>
                  </a:rPr>
                  <a:t>the number of </a:t>
                </a:r>
                <a:r>
                  <a:rPr lang="en-SG" sz="1350" i="1" dirty="0">
                    <a:solidFill>
                      <a:srgbClr val="270AFC"/>
                    </a:solidFill>
                  </a:rPr>
                  <a:t>X</a:t>
                </a:r>
                <a:r>
                  <a:rPr lang="en-SG" sz="1350" dirty="0">
                    <a:solidFill>
                      <a:srgbClr val="270AFC"/>
                    </a:solidFill>
                  </a:rPr>
                  <a:t>'s at the border (excluding corners) ,</a:t>
                </a:r>
              </a:p>
              <a:p>
                <a:pPr marL="0" indent="0" algn="just">
                  <a:buNone/>
                </a:pPr>
                <a14:m>
                  <m:oMath xmlns:m="http://schemas.openxmlformats.org/officeDocument/2006/math">
                    <m:sSub>
                      <m:sSubPr>
                        <m:ctrlPr>
                          <a:rPr lang="en-SG" sz="1350" i="1">
                            <a:latin typeface="Cambria Math" panose="02040503050406030204" pitchFamily="18" charset="0"/>
                          </a:rPr>
                        </m:ctrlPr>
                      </m:sSubPr>
                      <m:e>
                        <m:r>
                          <a:rPr lang="en-US" sz="1350" i="1">
                            <a:latin typeface="Cambria Math"/>
                          </a:rPr>
                          <m:t>𝑋</m:t>
                        </m:r>
                      </m:e>
                      <m:sub>
                        <m:r>
                          <a:rPr lang="en-US" sz="1350" i="1">
                            <a:latin typeface="Cambria Math"/>
                          </a:rPr>
                          <m:t>𝑚</m:t>
                        </m:r>
                      </m:sub>
                    </m:sSub>
                  </m:oMath>
                </a14:m>
                <a:r>
                  <a:rPr lang="en-SG" sz="1350" dirty="0"/>
                  <a:t> is </a:t>
                </a:r>
                <a:r>
                  <a:rPr lang="en-SG" sz="1350" dirty="0">
                    <a:solidFill>
                      <a:srgbClr val="270AFC"/>
                    </a:solidFill>
                  </a:rPr>
                  <a:t>the number of </a:t>
                </a:r>
                <a:r>
                  <a:rPr lang="en-SG" sz="1350" i="1" dirty="0">
                    <a:solidFill>
                      <a:srgbClr val="270AFC"/>
                    </a:solidFill>
                  </a:rPr>
                  <a:t>X</a:t>
                </a:r>
                <a:r>
                  <a:rPr lang="en-SG" sz="1350" dirty="0">
                    <a:solidFill>
                      <a:srgbClr val="270AFC"/>
                    </a:solidFill>
                  </a:rPr>
                  <a:t>'s in the middle of the grid, </a:t>
                </a:r>
              </a:p>
              <a:p>
                <a:pPr marL="0" indent="0" algn="just">
                  <a:buNone/>
                </a:pPr>
                <a14:m>
                  <m:oMath xmlns:m="http://schemas.openxmlformats.org/officeDocument/2006/math">
                    <m:sSub>
                      <m:sSubPr>
                        <m:ctrlPr>
                          <a:rPr lang="en-SG" sz="1350" i="1" dirty="0">
                            <a:latin typeface="Cambria Math" panose="02040503050406030204" pitchFamily="18" charset="0"/>
                          </a:rPr>
                        </m:ctrlPr>
                      </m:sSubPr>
                      <m:e>
                        <m:r>
                          <a:rPr lang="en-US" sz="1350" i="1" dirty="0">
                            <a:latin typeface="Cambria Math"/>
                          </a:rPr>
                          <m:t>𝑂</m:t>
                        </m:r>
                      </m:e>
                      <m:sub>
                        <m:r>
                          <a:rPr lang="en-US" sz="1350" i="1" dirty="0">
                            <a:latin typeface="Cambria Math"/>
                          </a:rPr>
                          <m:t>𝐶</m:t>
                        </m:r>
                      </m:sub>
                    </m:sSub>
                  </m:oMath>
                </a14:m>
                <a:r>
                  <a:rPr lang="en-SG" sz="1350" dirty="0"/>
                  <a:t> , </a:t>
                </a:r>
                <a14:m>
                  <m:oMath xmlns:m="http://schemas.openxmlformats.org/officeDocument/2006/math">
                    <m:sSub>
                      <m:sSubPr>
                        <m:ctrlPr>
                          <a:rPr lang="en-SG" sz="1350" i="1">
                            <a:latin typeface="Cambria Math" panose="02040503050406030204" pitchFamily="18" charset="0"/>
                          </a:rPr>
                        </m:ctrlPr>
                      </m:sSubPr>
                      <m:e>
                        <m:r>
                          <a:rPr lang="en-US" sz="1350" i="1">
                            <a:latin typeface="Cambria Math"/>
                          </a:rPr>
                          <m:t>𝑂</m:t>
                        </m:r>
                      </m:e>
                      <m:sub>
                        <m:r>
                          <a:rPr lang="en-US" sz="1350" i="1">
                            <a:latin typeface="Cambria Math"/>
                          </a:rPr>
                          <m:t>𝑏</m:t>
                        </m:r>
                      </m:sub>
                    </m:sSub>
                  </m:oMath>
                </a14:m>
                <a:r>
                  <a:rPr lang="en-SG" sz="1350" dirty="0"/>
                  <a:t> and </a:t>
                </a:r>
                <a14:m>
                  <m:oMath xmlns:m="http://schemas.openxmlformats.org/officeDocument/2006/math">
                    <m:sSub>
                      <m:sSubPr>
                        <m:ctrlPr>
                          <a:rPr lang="en-SG" sz="1350" i="1" dirty="0">
                            <a:latin typeface="Cambria Math" panose="02040503050406030204" pitchFamily="18" charset="0"/>
                          </a:rPr>
                        </m:ctrlPr>
                      </m:sSubPr>
                      <m:e>
                        <m:r>
                          <a:rPr lang="en-US" sz="1350" i="1" dirty="0">
                            <a:latin typeface="Cambria Math"/>
                          </a:rPr>
                          <m:t>𝑂</m:t>
                        </m:r>
                      </m:e>
                      <m:sub>
                        <m:r>
                          <a:rPr lang="en-US" sz="1350" i="1" dirty="0">
                            <a:latin typeface="Cambria Math"/>
                          </a:rPr>
                          <m:t>𝑚</m:t>
                        </m:r>
                      </m:sub>
                    </m:sSub>
                  </m:oMath>
                </a14:m>
                <a:r>
                  <a:rPr lang="en-SG" sz="1350" i="1" dirty="0"/>
                  <a:t> </a:t>
                </a:r>
                <a:r>
                  <a:rPr lang="en-SG" sz="1350" dirty="0"/>
                  <a:t> are </a:t>
                </a:r>
                <a:r>
                  <a:rPr lang="en-SG" sz="1350" dirty="0">
                    <a:solidFill>
                      <a:srgbClr val="270AFC"/>
                    </a:solidFill>
                  </a:rPr>
                  <a:t>the number of </a:t>
                </a:r>
                <a:r>
                  <a:rPr lang="en-SG" sz="1350" i="1" dirty="0">
                    <a:solidFill>
                      <a:srgbClr val="270AFC"/>
                    </a:solidFill>
                  </a:rPr>
                  <a:t>O</a:t>
                </a:r>
                <a:r>
                  <a:rPr lang="en-SG" sz="1350" dirty="0">
                    <a:solidFill>
                      <a:srgbClr val="270AFC"/>
                    </a:solidFill>
                  </a:rPr>
                  <a:t>'s at the corners, the border and the middle of the board</a:t>
                </a:r>
                <a:endParaRPr lang="en-SG" sz="1350" i="1" dirty="0">
                  <a:solidFill>
                    <a:srgbClr val="270AFC"/>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7057" y="1119992"/>
                <a:ext cx="6939643" cy="3771900"/>
              </a:xfrm>
              <a:blipFill>
                <a:blip r:embed="rId3"/>
                <a:stretch>
                  <a:fillRect l="-527" t="-1294"/>
                </a:stretch>
              </a:blipFill>
            </p:spPr>
            <p:txBody>
              <a:bodyPr/>
              <a:lstStyle/>
              <a:p>
                <a:r>
                  <a:rPr lang="en-SG">
                    <a:noFill/>
                  </a:rPr>
                  <a:t> </a:t>
                </a:r>
              </a:p>
            </p:txBody>
          </p:sp>
        </mc:Fallback>
      </mc:AlternateContent>
    </p:spTree>
    <p:extLst>
      <p:ext uri="{BB962C8B-B14F-4D97-AF65-F5344CB8AC3E}">
        <p14:creationId xmlns:p14="http://schemas.microsoft.com/office/powerpoint/2010/main" val="322151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pPr algn="l"/>
            <a:r>
              <a:rPr lang="en-SG" b="1" dirty="0"/>
              <a:t>Evaluation Functions for Othello 4 ...</a:t>
            </a:r>
          </a:p>
        </p:txBody>
      </p:sp>
      <p:graphicFrame>
        <p:nvGraphicFramePr>
          <p:cNvPr id="18" name="Table 17"/>
          <p:cNvGraphicFramePr>
            <a:graphicFrameLocks noGrp="1"/>
          </p:cNvGraphicFramePr>
          <p:nvPr>
            <p:extLst>
              <p:ext uri="{D42A27DB-BD31-4B8C-83A1-F6EECF244321}">
                <p14:modId xmlns:p14="http://schemas.microsoft.com/office/powerpoint/2010/main" val="3471535884"/>
              </p:ext>
            </p:extLst>
          </p:nvPr>
        </p:nvGraphicFramePr>
        <p:xfrm>
          <a:off x="3913584" y="1055408"/>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32020555"/>
              </p:ext>
            </p:extLst>
          </p:nvPr>
        </p:nvGraphicFramePr>
        <p:xfrm>
          <a:off x="3913584" y="182978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5" name="TextBox 24"/>
          <p:cNvSpPr txBox="1"/>
          <p:nvPr/>
        </p:nvSpPr>
        <p:spPr>
          <a:xfrm>
            <a:off x="2084784" y="1201137"/>
            <a:ext cx="914400" cy="300082"/>
          </a:xfrm>
          <a:prstGeom prst="rect">
            <a:avLst/>
          </a:prstGeom>
          <a:noFill/>
        </p:spPr>
        <p:txBody>
          <a:bodyPr wrap="square" rtlCol="0">
            <a:spAutoFit/>
          </a:bodyPr>
          <a:lstStyle/>
          <a:p>
            <a:r>
              <a:rPr lang="en-US" sz="1350" dirty="0"/>
              <a:t>MAX(X)</a:t>
            </a:r>
          </a:p>
        </p:txBody>
      </p:sp>
      <p:sp>
        <p:nvSpPr>
          <p:cNvPr id="26" name="TextBox 25"/>
          <p:cNvSpPr txBox="1"/>
          <p:nvPr/>
        </p:nvSpPr>
        <p:spPr>
          <a:xfrm>
            <a:off x="2084219" y="1944087"/>
            <a:ext cx="914400" cy="300082"/>
          </a:xfrm>
          <a:prstGeom prst="rect">
            <a:avLst/>
          </a:prstGeom>
          <a:noFill/>
        </p:spPr>
        <p:txBody>
          <a:bodyPr wrap="square" rtlCol="0">
            <a:spAutoFit/>
          </a:bodyPr>
          <a:lstStyle/>
          <a:p>
            <a:r>
              <a:rPr lang="en-US" sz="1350" dirty="0"/>
              <a:t>MIN(O)</a:t>
            </a:r>
          </a:p>
        </p:txBody>
      </p:sp>
      <p:cxnSp>
        <p:nvCxnSpPr>
          <p:cNvPr id="28" name="Straight Arrow Connector 27"/>
          <p:cNvCxnSpPr>
            <a:stCxn id="18" idx="2"/>
            <a:endCxn id="24" idx="0"/>
          </p:cNvCxnSpPr>
          <p:nvPr/>
        </p:nvCxnSpPr>
        <p:spPr>
          <a:xfrm>
            <a:off x="4169568" y="1593573"/>
            <a:ext cx="0" cy="2362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41834" y="1715487"/>
            <a:ext cx="628650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084219" y="2688734"/>
            <a:ext cx="914400" cy="300082"/>
          </a:xfrm>
          <a:prstGeom prst="rect">
            <a:avLst/>
          </a:prstGeom>
          <a:noFill/>
        </p:spPr>
        <p:txBody>
          <a:bodyPr wrap="square" rtlCol="0">
            <a:spAutoFit/>
          </a:bodyPr>
          <a:lstStyle/>
          <a:p>
            <a:r>
              <a:rPr lang="en-US" sz="1350" dirty="0"/>
              <a:t>MAX(X)</a:t>
            </a:r>
          </a:p>
        </p:txBody>
      </p:sp>
      <p:cxnSp>
        <p:nvCxnSpPr>
          <p:cNvPr id="36" name="Straight Connector 35"/>
          <p:cNvCxnSpPr/>
          <p:nvPr/>
        </p:nvCxnSpPr>
        <p:spPr>
          <a:xfrm>
            <a:off x="1341834" y="2572737"/>
            <a:ext cx="628650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490856173"/>
              </p:ext>
            </p:extLst>
          </p:nvPr>
        </p:nvGraphicFramePr>
        <p:xfrm>
          <a:off x="2998619" y="2709539"/>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884015239"/>
              </p:ext>
            </p:extLst>
          </p:nvPr>
        </p:nvGraphicFramePr>
        <p:xfrm>
          <a:off x="3913584" y="2696651"/>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79675652"/>
              </p:ext>
            </p:extLst>
          </p:nvPr>
        </p:nvGraphicFramePr>
        <p:xfrm>
          <a:off x="4827984" y="2696651"/>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1" name="Straight Arrow Connector 40"/>
          <p:cNvCxnSpPr>
            <a:stCxn id="24" idx="2"/>
            <a:endCxn id="37" idx="0"/>
          </p:cNvCxnSpPr>
          <p:nvPr/>
        </p:nvCxnSpPr>
        <p:spPr>
          <a:xfrm flipH="1">
            <a:off x="3254602" y="2367951"/>
            <a:ext cx="914966" cy="34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8" idx="0"/>
          </p:cNvCxnSpPr>
          <p:nvPr/>
        </p:nvCxnSpPr>
        <p:spPr>
          <a:xfrm flipH="1">
            <a:off x="4169568" y="2367952"/>
            <a:ext cx="1" cy="3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9" idx="0"/>
          </p:cNvCxnSpPr>
          <p:nvPr/>
        </p:nvCxnSpPr>
        <p:spPr>
          <a:xfrm>
            <a:off x="4169568" y="2367952"/>
            <a:ext cx="914401" cy="3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341834" y="3429987"/>
            <a:ext cx="628650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042682" y="4511278"/>
            <a:ext cx="914400" cy="300082"/>
          </a:xfrm>
          <a:prstGeom prst="rect">
            <a:avLst/>
          </a:prstGeom>
          <a:noFill/>
        </p:spPr>
        <p:txBody>
          <a:bodyPr wrap="square" rtlCol="0">
            <a:spAutoFit/>
          </a:bodyPr>
          <a:lstStyle/>
          <a:p>
            <a:r>
              <a:rPr lang="en-US" sz="1350" dirty="0"/>
              <a:t>MIN(O)</a:t>
            </a:r>
          </a:p>
        </p:txBody>
      </p:sp>
      <p:graphicFrame>
        <p:nvGraphicFramePr>
          <p:cNvPr id="52" name="Table 51"/>
          <p:cNvGraphicFramePr>
            <a:graphicFrameLocks noGrp="1"/>
          </p:cNvGraphicFramePr>
          <p:nvPr>
            <p:extLst>
              <p:ext uri="{D42A27DB-BD31-4B8C-83A1-F6EECF244321}">
                <p14:modId xmlns:p14="http://schemas.microsoft.com/office/powerpoint/2010/main" val="3552690864"/>
              </p:ext>
            </p:extLst>
          </p:nvPr>
        </p:nvGraphicFramePr>
        <p:xfrm>
          <a:off x="1657350" y="360143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1209503276"/>
              </p:ext>
            </p:extLst>
          </p:nvPr>
        </p:nvGraphicFramePr>
        <p:xfrm>
          <a:off x="2256234" y="360143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2140696196"/>
              </p:ext>
            </p:extLst>
          </p:nvPr>
        </p:nvGraphicFramePr>
        <p:xfrm>
          <a:off x="2827734" y="360143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3374756337"/>
              </p:ext>
            </p:extLst>
          </p:nvPr>
        </p:nvGraphicFramePr>
        <p:xfrm>
          <a:off x="3385818" y="360143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3422839973"/>
              </p:ext>
            </p:extLst>
          </p:nvPr>
        </p:nvGraphicFramePr>
        <p:xfrm>
          <a:off x="3678535" y="423008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3875232373"/>
              </p:ext>
            </p:extLst>
          </p:nvPr>
        </p:nvGraphicFramePr>
        <p:xfrm>
          <a:off x="4286250" y="4230473"/>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967291628"/>
              </p:ext>
            </p:extLst>
          </p:nvPr>
        </p:nvGraphicFramePr>
        <p:xfrm>
          <a:off x="4885134" y="4230473"/>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9" name="Table 58"/>
          <p:cNvGraphicFramePr>
            <a:graphicFrameLocks noGrp="1"/>
          </p:cNvGraphicFramePr>
          <p:nvPr>
            <p:extLst>
              <p:ext uri="{D42A27DB-BD31-4B8C-83A1-F6EECF244321}">
                <p14:modId xmlns:p14="http://schemas.microsoft.com/office/powerpoint/2010/main" val="1484917339"/>
              </p:ext>
            </p:extLst>
          </p:nvPr>
        </p:nvGraphicFramePr>
        <p:xfrm>
          <a:off x="5399484" y="3618502"/>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1972745106"/>
              </p:ext>
            </p:extLst>
          </p:nvPr>
        </p:nvGraphicFramePr>
        <p:xfrm>
          <a:off x="5970984" y="3625160"/>
          <a:ext cx="520383"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35255">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1676554235"/>
              </p:ext>
            </p:extLst>
          </p:nvPr>
        </p:nvGraphicFramePr>
        <p:xfrm>
          <a:off x="6542484" y="3625160"/>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1608214981"/>
              </p:ext>
            </p:extLst>
          </p:nvPr>
        </p:nvGraphicFramePr>
        <p:xfrm>
          <a:off x="7116366" y="3618502"/>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3" name="TextBox 62"/>
          <p:cNvSpPr txBox="1"/>
          <p:nvPr/>
        </p:nvSpPr>
        <p:spPr>
          <a:xfrm>
            <a:off x="1798469" y="4163324"/>
            <a:ext cx="285750" cy="253916"/>
          </a:xfrm>
          <a:prstGeom prst="rect">
            <a:avLst/>
          </a:prstGeom>
          <a:noFill/>
        </p:spPr>
        <p:txBody>
          <a:bodyPr wrap="square" rtlCol="0">
            <a:spAutoFit/>
          </a:bodyPr>
          <a:lstStyle/>
          <a:p>
            <a:r>
              <a:rPr lang="en-US" sz="1050" dirty="0"/>
              <a:t>5</a:t>
            </a:r>
          </a:p>
        </p:txBody>
      </p:sp>
      <p:sp>
        <p:nvSpPr>
          <p:cNvPr id="64" name="TextBox 63"/>
          <p:cNvSpPr txBox="1"/>
          <p:nvPr/>
        </p:nvSpPr>
        <p:spPr>
          <a:xfrm>
            <a:off x="2336614" y="4150436"/>
            <a:ext cx="285750" cy="253916"/>
          </a:xfrm>
          <a:prstGeom prst="rect">
            <a:avLst/>
          </a:prstGeom>
          <a:noFill/>
        </p:spPr>
        <p:txBody>
          <a:bodyPr wrap="square" rtlCol="0">
            <a:spAutoFit/>
          </a:bodyPr>
          <a:lstStyle/>
          <a:p>
            <a:r>
              <a:rPr lang="en-US" sz="1050" dirty="0"/>
              <a:t>4</a:t>
            </a:r>
          </a:p>
        </p:txBody>
      </p:sp>
      <p:sp>
        <p:nvSpPr>
          <p:cNvPr id="65" name="TextBox 64"/>
          <p:cNvSpPr txBox="1"/>
          <p:nvPr/>
        </p:nvSpPr>
        <p:spPr>
          <a:xfrm>
            <a:off x="3451798" y="4142520"/>
            <a:ext cx="285750" cy="253916"/>
          </a:xfrm>
          <a:prstGeom prst="rect">
            <a:avLst/>
          </a:prstGeom>
          <a:noFill/>
        </p:spPr>
        <p:txBody>
          <a:bodyPr wrap="square" rtlCol="0">
            <a:spAutoFit/>
          </a:bodyPr>
          <a:lstStyle/>
          <a:p>
            <a:r>
              <a:rPr lang="en-US" sz="1050" dirty="0"/>
              <a:t>5</a:t>
            </a:r>
          </a:p>
        </p:txBody>
      </p:sp>
      <p:sp>
        <p:nvSpPr>
          <p:cNvPr id="66" name="TextBox 65"/>
          <p:cNvSpPr txBox="1"/>
          <p:nvPr/>
        </p:nvSpPr>
        <p:spPr>
          <a:xfrm>
            <a:off x="2894206" y="4142520"/>
            <a:ext cx="285750" cy="253916"/>
          </a:xfrm>
          <a:prstGeom prst="rect">
            <a:avLst/>
          </a:prstGeom>
          <a:noFill/>
        </p:spPr>
        <p:txBody>
          <a:bodyPr wrap="square" rtlCol="0">
            <a:spAutoFit/>
          </a:bodyPr>
          <a:lstStyle/>
          <a:p>
            <a:r>
              <a:rPr lang="en-US" sz="1050" dirty="0"/>
              <a:t>4</a:t>
            </a:r>
          </a:p>
        </p:txBody>
      </p:sp>
      <p:sp>
        <p:nvSpPr>
          <p:cNvPr id="67" name="TextBox 66"/>
          <p:cNvSpPr txBox="1"/>
          <p:nvPr/>
        </p:nvSpPr>
        <p:spPr>
          <a:xfrm>
            <a:off x="5570934" y="4171820"/>
            <a:ext cx="285750" cy="253916"/>
          </a:xfrm>
          <a:prstGeom prst="rect">
            <a:avLst/>
          </a:prstGeom>
          <a:noFill/>
        </p:spPr>
        <p:txBody>
          <a:bodyPr wrap="square" rtlCol="0">
            <a:spAutoFit/>
          </a:bodyPr>
          <a:lstStyle/>
          <a:p>
            <a:r>
              <a:rPr lang="en-US" sz="1050" dirty="0"/>
              <a:t>5</a:t>
            </a:r>
          </a:p>
        </p:txBody>
      </p:sp>
      <p:sp>
        <p:nvSpPr>
          <p:cNvPr id="68" name="TextBox 67"/>
          <p:cNvSpPr txBox="1"/>
          <p:nvPr/>
        </p:nvSpPr>
        <p:spPr>
          <a:xfrm>
            <a:off x="6199584" y="4171820"/>
            <a:ext cx="285750" cy="253916"/>
          </a:xfrm>
          <a:prstGeom prst="rect">
            <a:avLst/>
          </a:prstGeom>
          <a:noFill/>
        </p:spPr>
        <p:txBody>
          <a:bodyPr wrap="square" rtlCol="0">
            <a:spAutoFit/>
          </a:bodyPr>
          <a:lstStyle/>
          <a:p>
            <a:r>
              <a:rPr lang="en-US" sz="1050" dirty="0"/>
              <a:t>6</a:t>
            </a:r>
          </a:p>
        </p:txBody>
      </p:sp>
      <p:sp>
        <p:nvSpPr>
          <p:cNvPr id="69" name="TextBox 68"/>
          <p:cNvSpPr txBox="1"/>
          <p:nvPr/>
        </p:nvSpPr>
        <p:spPr>
          <a:xfrm>
            <a:off x="6773237" y="4156666"/>
            <a:ext cx="285750" cy="253916"/>
          </a:xfrm>
          <a:prstGeom prst="rect">
            <a:avLst/>
          </a:prstGeom>
          <a:noFill/>
        </p:spPr>
        <p:txBody>
          <a:bodyPr wrap="square" rtlCol="0">
            <a:spAutoFit/>
          </a:bodyPr>
          <a:lstStyle/>
          <a:p>
            <a:r>
              <a:rPr lang="en-US" sz="1050" dirty="0"/>
              <a:t>4</a:t>
            </a:r>
          </a:p>
        </p:txBody>
      </p:sp>
      <p:sp>
        <p:nvSpPr>
          <p:cNvPr id="70" name="TextBox 69"/>
          <p:cNvSpPr txBox="1"/>
          <p:nvPr/>
        </p:nvSpPr>
        <p:spPr>
          <a:xfrm>
            <a:off x="7342584" y="4171820"/>
            <a:ext cx="285750" cy="253916"/>
          </a:xfrm>
          <a:prstGeom prst="rect">
            <a:avLst/>
          </a:prstGeom>
          <a:noFill/>
        </p:spPr>
        <p:txBody>
          <a:bodyPr wrap="square" rtlCol="0">
            <a:spAutoFit/>
          </a:bodyPr>
          <a:lstStyle/>
          <a:p>
            <a:r>
              <a:rPr lang="en-US" sz="1050" dirty="0"/>
              <a:t>9</a:t>
            </a:r>
          </a:p>
        </p:txBody>
      </p:sp>
      <p:sp>
        <p:nvSpPr>
          <p:cNvPr id="71" name="TextBox 70"/>
          <p:cNvSpPr txBox="1"/>
          <p:nvPr/>
        </p:nvSpPr>
        <p:spPr>
          <a:xfrm>
            <a:off x="3791705" y="4696751"/>
            <a:ext cx="285750" cy="253916"/>
          </a:xfrm>
          <a:prstGeom prst="rect">
            <a:avLst/>
          </a:prstGeom>
          <a:noFill/>
        </p:spPr>
        <p:txBody>
          <a:bodyPr wrap="square" rtlCol="0">
            <a:spAutoFit/>
          </a:bodyPr>
          <a:lstStyle/>
          <a:p>
            <a:r>
              <a:rPr lang="en-US" sz="1050" dirty="0"/>
              <a:t>3</a:t>
            </a:r>
          </a:p>
        </p:txBody>
      </p:sp>
      <p:sp>
        <p:nvSpPr>
          <p:cNvPr id="72" name="TextBox 71"/>
          <p:cNvSpPr txBox="1"/>
          <p:nvPr/>
        </p:nvSpPr>
        <p:spPr>
          <a:xfrm>
            <a:off x="4399358" y="4696619"/>
            <a:ext cx="285750" cy="253916"/>
          </a:xfrm>
          <a:prstGeom prst="rect">
            <a:avLst/>
          </a:prstGeom>
          <a:noFill/>
        </p:spPr>
        <p:txBody>
          <a:bodyPr wrap="square" rtlCol="0">
            <a:spAutoFit/>
          </a:bodyPr>
          <a:lstStyle/>
          <a:p>
            <a:r>
              <a:rPr lang="en-US" sz="1050" dirty="0"/>
              <a:t>3</a:t>
            </a:r>
          </a:p>
        </p:txBody>
      </p:sp>
      <p:sp>
        <p:nvSpPr>
          <p:cNvPr id="73" name="TextBox 72"/>
          <p:cNvSpPr txBox="1"/>
          <p:nvPr/>
        </p:nvSpPr>
        <p:spPr>
          <a:xfrm>
            <a:off x="4998181" y="4708757"/>
            <a:ext cx="285750" cy="253916"/>
          </a:xfrm>
          <a:prstGeom prst="rect">
            <a:avLst/>
          </a:prstGeom>
          <a:noFill/>
        </p:spPr>
        <p:txBody>
          <a:bodyPr wrap="square" rtlCol="0">
            <a:spAutoFit/>
          </a:bodyPr>
          <a:lstStyle/>
          <a:p>
            <a:r>
              <a:rPr lang="en-US" sz="1050" dirty="0"/>
              <a:t>3</a:t>
            </a:r>
          </a:p>
        </p:txBody>
      </p:sp>
      <p:cxnSp>
        <p:nvCxnSpPr>
          <p:cNvPr id="75" name="Straight Arrow Connector 74"/>
          <p:cNvCxnSpPr>
            <a:endCxn id="52" idx="0"/>
          </p:cNvCxnSpPr>
          <p:nvPr/>
        </p:nvCxnSpPr>
        <p:spPr>
          <a:xfrm flipH="1">
            <a:off x="1913334" y="3258537"/>
            <a:ext cx="1341269" cy="3429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7" idx="2"/>
            <a:endCxn id="53" idx="0"/>
          </p:cNvCxnSpPr>
          <p:nvPr/>
        </p:nvCxnSpPr>
        <p:spPr>
          <a:xfrm flipH="1">
            <a:off x="2512218" y="3247702"/>
            <a:ext cx="742385" cy="35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54" idx="0"/>
          </p:cNvCxnSpPr>
          <p:nvPr/>
        </p:nvCxnSpPr>
        <p:spPr>
          <a:xfrm flipH="1">
            <a:off x="3083718" y="3247702"/>
            <a:ext cx="170885" cy="35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55" idx="0"/>
          </p:cNvCxnSpPr>
          <p:nvPr/>
        </p:nvCxnSpPr>
        <p:spPr>
          <a:xfrm>
            <a:off x="3254602" y="3247702"/>
            <a:ext cx="387200" cy="35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56" idx="0"/>
          </p:cNvCxnSpPr>
          <p:nvPr/>
        </p:nvCxnSpPr>
        <p:spPr>
          <a:xfrm flipH="1">
            <a:off x="3934519" y="3247702"/>
            <a:ext cx="235049" cy="982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57" idx="0"/>
          </p:cNvCxnSpPr>
          <p:nvPr/>
        </p:nvCxnSpPr>
        <p:spPr>
          <a:xfrm>
            <a:off x="4169567" y="3234816"/>
            <a:ext cx="372666" cy="99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58" idx="0"/>
          </p:cNvCxnSpPr>
          <p:nvPr/>
        </p:nvCxnSpPr>
        <p:spPr>
          <a:xfrm>
            <a:off x="4169002" y="3247703"/>
            <a:ext cx="972116" cy="982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59" idx="0"/>
          </p:cNvCxnSpPr>
          <p:nvPr/>
        </p:nvCxnSpPr>
        <p:spPr>
          <a:xfrm>
            <a:off x="5083968" y="3234815"/>
            <a:ext cx="571500" cy="3836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60" idx="0"/>
          </p:cNvCxnSpPr>
          <p:nvPr/>
        </p:nvCxnSpPr>
        <p:spPr>
          <a:xfrm>
            <a:off x="5069998" y="3234816"/>
            <a:ext cx="1156970" cy="390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61" idx="0"/>
          </p:cNvCxnSpPr>
          <p:nvPr/>
        </p:nvCxnSpPr>
        <p:spPr>
          <a:xfrm>
            <a:off x="5083968" y="3234816"/>
            <a:ext cx="1714500" cy="390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39" idx="2"/>
            <a:endCxn id="62" idx="0"/>
          </p:cNvCxnSpPr>
          <p:nvPr/>
        </p:nvCxnSpPr>
        <p:spPr>
          <a:xfrm>
            <a:off x="5083969" y="3234815"/>
            <a:ext cx="2288381" cy="3836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Content Placeholder 2"/>
              <p:cNvSpPr>
                <a:spLocks noGrp="1"/>
              </p:cNvSpPr>
              <p:nvPr>
                <p:ph idx="1"/>
              </p:nvPr>
            </p:nvSpPr>
            <p:spPr>
              <a:xfrm>
                <a:off x="4713684" y="1944087"/>
                <a:ext cx="3028950" cy="342900"/>
              </a:xfrm>
            </p:spPr>
            <p:txBody>
              <a:bodyPr>
                <a:normAutofit fontScale="92500"/>
              </a:bodyPr>
              <a:lstStyle/>
              <a:p>
                <a:pPr marL="0" indent="0">
                  <a:buNone/>
                </a:pPr>
                <a:r>
                  <a:rPr lang="en-SG" sz="1500" dirty="0"/>
                  <a:t> 3</a:t>
                </a:r>
                <a:r>
                  <a:rPr lang="en-SG" sz="1500" i="1" dirty="0"/>
                  <a:t>( </a:t>
                </a:r>
                <a14:m>
                  <m:oMath xmlns:m="http://schemas.openxmlformats.org/officeDocument/2006/math">
                    <m:sSub>
                      <m:sSubPr>
                        <m:ctrlPr>
                          <a:rPr lang="en-SG" sz="1500" i="1">
                            <a:latin typeface="Cambria Math" panose="02040503050406030204" pitchFamily="18" charset="0"/>
                          </a:rPr>
                        </m:ctrlPr>
                      </m:sSubPr>
                      <m:e>
                        <m:r>
                          <a:rPr lang="en-US" sz="1500" i="1">
                            <a:latin typeface="Cambria Math"/>
                          </a:rPr>
                          <m:t>𝑋</m:t>
                        </m:r>
                      </m:e>
                      <m:sub>
                        <m:r>
                          <a:rPr lang="en-US" sz="1500" i="1">
                            <a:latin typeface="Cambria Math"/>
                          </a:rPr>
                          <m:t>𝐶</m:t>
                        </m:r>
                      </m:sub>
                    </m:sSub>
                  </m:oMath>
                </a14:m>
                <a:r>
                  <a:rPr lang="en-SG" sz="1500" i="1" dirty="0"/>
                  <a:t>- </a:t>
                </a:r>
                <a14:m>
                  <m:oMath xmlns:m="http://schemas.openxmlformats.org/officeDocument/2006/math">
                    <m:sSub>
                      <m:sSubPr>
                        <m:ctrlPr>
                          <a:rPr lang="en-SG" sz="1500" i="1" dirty="0">
                            <a:latin typeface="Cambria Math" panose="02040503050406030204" pitchFamily="18" charset="0"/>
                          </a:rPr>
                        </m:ctrlPr>
                      </m:sSubPr>
                      <m:e>
                        <m:r>
                          <a:rPr lang="en-US" sz="1500" i="1" dirty="0">
                            <a:latin typeface="Cambria Math"/>
                          </a:rPr>
                          <m:t>𝑂</m:t>
                        </m:r>
                      </m:e>
                      <m:sub>
                        <m:r>
                          <a:rPr lang="en-US" sz="1500" i="1" dirty="0">
                            <a:latin typeface="Cambria Math"/>
                          </a:rPr>
                          <m:t>𝐶</m:t>
                        </m:r>
                      </m:sub>
                    </m:sSub>
                  </m:oMath>
                </a14:m>
                <a:r>
                  <a:rPr lang="en-SG" sz="1500" i="1" dirty="0"/>
                  <a:t> ) + </a:t>
                </a:r>
                <a:r>
                  <a:rPr lang="en-SG" sz="1500" dirty="0"/>
                  <a:t>2</a:t>
                </a:r>
                <a:r>
                  <a:rPr lang="en-SG" sz="1500" i="1" dirty="0"/>
                  <a:t>(</a:t>
                </a:r>
                <a14:m>
                  <m:oMath xmlns:m="http://schemas.openxmlformats.org/officeDocument/2006/math">
                    <m:sSub>
                      <m:sSubPr>
                        <m:ctrlPr>
                          <a:rPr lang="en-SG" sz="1500" i="1">
                            <a:latin typeface="Cambria Math" panose="02040503050406030204" pitchFamily="18" charset="0"/>
                          </a:rPr>
                        </m:ctrlPr>
                      </m:sSubPr>
                      <m:e>
                        <m:r>
                          <a:rPr lang="en-US" sz="1500" i="1">
                            <a:latin typeface="Cambria Math"/>
                          </a:rPr>
                          <m:t>𝑋</m:t>
                        </m:r>
                      </m:e>
                      <m:sub>
                        <m:r>
                          <a:rPr lang="en-US" sz="1500" i="1">
                            <a:latin typeface="Cambria Math"/>
                          </a:rPr>
                          <m:t>𝑏</m:t>
                        </m:r>
                      </m:sub>
                    </m:sSub>
                  </m:oMath>
                </a14:m>
                <a:r>
                  <a:rPr lang="en-SG" sz="1500" i="1" dirty="0"/>
                  <a:t> - </a:t>
                </a:r>
                <a14:m>
                  <m:oMath xmlns:m="http://schemas.openxmlformats.org/officeDocument/2006/math">
                    <m:sSub>
                      <m:sSubPr>
                        <m:ctrlPr>
                          <a:rPr lang="en-SG" sz="1500" i="1">
                            <a:latin typeface="Cambria Math" panose="02040503050406030204" pitchFamily="18" charset="0"/>
                          </a:rPr>
                        </m:ctrlPr>
                      </m:sSubPr>
                      <m:e>
                        <m:r>
                          <a:rPr lang="en-US" sz="1500" i="1">
                            <a:latin typeface="Cambria Math"/>
                          </a:rPr>
                          <m:t>𝑂</m:t>
                        </m:r>
                      </m:e>
                      <m:sub>
                        <m:r>
                          <a:rPr lang="en-US" sz="1500" i="1">
                            <a:latin typeface="Cambria Math"/>
                          </a:rPr>
                          <m:t>𝑏</m:t>
                        </m:r>
                      </m:sub>
                    </m:sSub>
                  </m:oMath>
                </a14:m>
                <a:r>
                  <a:rPr lang="en-SG" sz="1500" i="1" dirty="0"/>
                  <a:t>) + (</a:t>
                </a:r>
                <a14:m>
                  <m:oMath xmlns:m="http://schemas.openxmlformats.org/officeDocument/2006/math">
                    <m:sSub>
                      <m:sSubPr>
                        <m:ctrlPr>
                          <a:rPr lang="en-SG" sz="1500" i="1">
                            <a:latin typeface="Cambria Math" panose="02040503050406030204" pitchFamily="18" charset="0"/>
                          </a:rPr>
                        </m:ctrlPr>
                      </m:sSubPr>
                      <m:e>
                        <m:r>
                          <a:rPr lang="en-US" sz="1500" i="1">
                            <a:latin typeface="Cambria Math"/>
                          </a:rPr>
                          <m:t>𝑋</m:t>
                        </m:r>
                      </m:e>
                      <m:sub>
                        <m:r>
                          <a:rPr lang="en-US" sz="1500" i="1">
                            <a:latin typeface="Cambria Math"/>
                          </a:rPr>
                          <m:t>𝑚</m:t>
                        </m:r>
                      </m:sub>
                    </m:sSub>
                  </m:oMath>
                </a14:m>
                <a:r>
                  <a:rPr lang="en-SG" sz="1500" i="1" dirty="0"/>
                  <a:t> -</a:t>
                </a:r>
                <a14:m>
                  <m:oMath xmlns:m="http://schemas.openxmlformats.org/officeDocument/2006/math">
                    <m:sSub>
                      <m:sSubPr>
                        <m:ctrlPr>
                          <a:rPr lang="en-SG" sz="1500" i="1" dirty="0">
                            <a:latin typeface="Cambria Math" panose="02040503050406030204" pitchFamily="18" charset="0"/>
                          </a:rPr>
                        </m:ctrlPr>
                      </m:sSubPr>
                      <m:e>
                        <m:r>
                          <a:rPr lang="en-US" sz="1500" i="1" dirty="0">
                            <a:latin typeface="Cambria Math"/>
                          </a:rPr>
                          <m:t>𝑂</m:t>
                        </m:r>
                      </m:e>
                      <m:sub>
                        <m:r>
                          <a:rPr lang="en-US" sz="1500" i="1" dirty="0">
                            <a:latin typeface="Cambria Math"/>
                          </a:rPr>
                          <m:t>𝑚</m:t>
                        </m:r>
                      </m:sub>
                    </m:sSub>
                  </m:oMath>
                </a14:m>
                <a:r>
                  <a:rPr lang="en-SG" sz="1500" i="1" dirty="0"/>
                  <a:t> )</a:t>
                </a:r>
                <a:endParaRPr lang="en-SG" sz="1500" dirty="0"/>
              </a:p>
            </p:txBody>
          </p:sp>
        </mc:Choice>
        <mc:Fallback xmlns="">
          <p:sp>
            <p:nvSpPr>
              <p:cNvPr id="74" name="Content Placeholder 2"/>
              <p:cNvSpPr>
                <a:spLocks noGrp="1" noRot="1" noChangeAspect="1" noMove="1" noResize="1" noEditPoints="1" noAdjustHandles="1" noChangeArrowheads="1" noChangeShapeType="1" noTextEdit="1"/>
              </p:cNvSpPr>
              <p:nvPr>
                <p:ph idx="1"/>
              </p:nvPr>
            </p:nvSpPr>
            <p:spPr>
              <a:xfrm>
                <a:off x="4713684" y="1944087"/>
                <a:ext cx="3028950" cy="342900"/>
              </a:xfrm>
              <a:blipFill>
                <a:blip r:embed="rId3"/>
                <a:stretch>
                  <a:fillRect t="-3571" b="-7143"/>
                </a:stretch>
              </a:blipFill>
            </p:spPr>
            <p:txBody>
              <a:bodyPr/>
              <a:lstStyle/>
              <a:p>
                <a:r>
                  <a:rPr lang="en-SG">
                    <a:noFill/>
                  </a:rPr>
                  <a:t> </a:t>
                </a:r>
              </a:p>
            </p:txBody>
          </p:sp>
        </mc:Fallback>
      </mc:AlternateContent>
    </p:spTree>
    <p:extLst>
      <p:ext uri="{BB962C8B-B14F-4D97-AF65-F5344CB8AC3E}">
        <p14:creationId xmlns:p14="http://schemas.microsoft.com/office/powerpoint/2010/main" val="410364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5" grpId="0"/>
      <p:bldP spid="50" grpId="0"/>
      <p:bldP spid="63" grpId="0"/>
      <p:bldP spid="64" grpId="0"/>
      <p:bldP spid="65" grpId="0"/>
      <p:bldP spid="66" grpId="0"/>
      <p:bldP spid="67" grpId="0"/>
      <p:bldP spid="68" grpId="0"/>
      <p:bldP spid="69" grpId="0"/>
      <p:bldP spid="70" grpId="0"/>
      <p:bldP spid="71" grpId="0"/>
      <p:bldP spid="72" grpId="0"/>
      <p:bldP spid="73" grpId="0"/>
      <p:bldP spid="7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3155138844"/>
              </p:ext>
            </p:extLst>
          </p:nvPr>
        </p:nvGraphicFramePr>
        <p:xfrm>
          <a:off x="3929618" y="1045368"/>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4134966108"/>
              </p:ext>
            </p:extLst>
          </p:nvPr>
        </p:nvGraphicFramePr>
        <p:xfrm>
          <a:off x="3929618" y="181974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5" name="TextBox 24"/>
          <p:cNvSpPr txBox="1"/>
          <p:nvPr/>
        </p:nvSpPr>
        <p:spPr>
          <a:xfrm>
            <a:off x="2100818" y="1191097"/>
            <a:ext cx="914400" cy="300082"/>
          </a:xfrm>
          <a:prstGeom prst="rect">
            <a:avLst/>
          </a:prstGeom>
          <a:noFill/>
        </p:spPr>
        <p:txBody>
          <a:bodyPr wrap="square" rtlCol="0">
            <a:spAutoFit/>
          </a:bodyPr>
          <a:lstStyle/>
          <a:p>
            <a:r>
              <a:rPr lang="en-US" sz="1350" dirty="0"/>
              <a:t>MAX(X)</a:t>
            </a:r>
          </a:p>
        </p:txBody>
      </p:sp>
      <p:sp>
        <p:nvSpPr>
          <p:cNvPr id="26" name="TextBox 25"/>
          <p:cNvSpPr txBox="1"/>
          <p:nvPr/>
        </p:nvSpPr>
        <p:spPr>
          <a:xfrm>
            <a:off x="2100253" y="1934047"/>
            <a:ext cx="914400" cy="300082"/>
          </a:xfrm>
          <a:prstGeom prst="rect">
            <a:avLst/>
          </a:prstGeom>
          <a:noFill/>
        </p:spPr>
        <p:txBody>
          <a:bodyPr wrap="square" rtlCol="0">
            <a:spAutoFit/>
          </a:bodyPr>
          <a:lstStyle/>
          <a:p>
            <a:r>
              <a:rPr lang="en-US" sz="1350" dirty="0"/>
              <a:t>MIN(O)</a:t>
            </a:r>
          </a:p>
        </p:txBody>
      </p:sp>
      <p:cxnSp>
        <p:nvCxnSpPr>
          <p:cNvPr id="28" name="Straight Arrow Connector 27"/>
          <p:cNvCxnSpPr>
            <a:stCxn id="18" idx="2"/>
            <a:endCxn id="24" idx="0"/>
          </p:cNvCxnSpPr>
          <p:nvPr/>
        </p:nvCxnSpPr>
        <p:spPr>
          <a:xfrm>
            <a:off x="4185602" y="1583533"/>
            <a:ext cx="0" cy="2362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57868" y="1705447"/>
            <a:ext cx="628650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100253" y="2678694"/>
            <a:ext cx="914400" cy="300082"/>
          </a:xfrm>
          <a:prstGeom prst="rect">
            <a:avLst/>
          </a:prstGeom>
          <a:noFill/>
        </p:spPr>
        <p:txBody>
          <a:bodyPr wrap="square" rtlCol="0">
            <a:spAutoFit/>
          </a:bodyPr>
          <a:lstStyle/>
          <a:p>
            <a:r>
              <a:rPr lang="en-US" sz="1350" dirty="0"/>
              <a:t>MAX(X)</a:t>
            </a:r>
          </a:p>
        </p:txBody>
      </p:sp>
      <p:cxnSp>
        <p:nvCxnSpPr>
          <p:cNvPr id="36" name="Straight Connector 35"/>
          <p:cNvCxnSpPr/>
          <p:nvPr/>
        </p:nvCxnSpPr>
        <p:spPr>
          <a:xfrm>
            <a:off x="1357868" y="2562697"/>
            <a:ext cx="628650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2133480057"/>
              </p:ext>
            </p:extLst>
          </p:nvPr>
        </p:nvGraphicFramePr>
        <p:xfrm>
          <a:off x="3014653" y="2699499"/>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237844392"/>
              </p:ext>
            </p:extLst>
          </p:nvPr>
        </p:nvGraphicFramePr>
        <p:xfrm>
          <a:off x="3929618" y="2686611"/>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3986489914"/>
              </p:ext>
            </p:extLst>
          </p:nvPr>
        </p:nvGraphicFramePr>
        <p:xfrm>
          <a:off x="4844018" y="2686611"/>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41" name="Straight Arrow Connector 40"/>
          <p:cNvCxnSpPr>
            <a:stCxn id="24" idx="2"/>
            <a:endCxn id="37" idx="0"/>
          </p:cNvCxnSpPr>
          <p:nvPr/>
        </p:nvCxnSpPr>
        <p:spPr>
          <a:xfrm flipH="1">
            <a:off x="3270636" y="2357911"/>
            <a:ext cx="914966" cy="341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8" idx="0"/>
          </p:cNvCxnSpPr>
          <p:nvPr/>
        </p:nvCxnSpPr>
        <p:spPr>
          <a:xfrm flipH="1">
            <a:off x="4185602" y="2357912"/>
            <a:ext cx="1" cy="3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9" idx="0"/>
          </p:cNvCxnSpPr>
          <p:nvPr/>
        </p:nvCxnSpPr>
        <p:spPr>
          <a:xfrm>
            <a:off x="4185602" y="2357912"/>
            <a:ext cx="914401" cy="3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357868" y="3419947"/>
            <a:ext cx="6286500" cy="0"/>
          </a:xfrm>
          <a:prstGeom prst="line">
            <a:avLst/>
          </a:prstGeom>
          <a:ln>
            <a:prstDash val="lgDashDotDot"/>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00253" y="4624770"/>
            <a:ext cx="914400" cy="300082"/>
          </a:xfrm>
          <a:prstGeom prst="rect">
            <a:avLst/>
          </a:prstGeom>
          <a:noFill/>
        </p:spPr>
        <p:txBody>
          <a:bodyPr wrap="square" rtlCol="0">
            <a:spAutoFit/>
          </a:bodyPr>
          <a:lstStyle/>
          <a:p>
            <a:r>
              <a:rPr lang="en-US" sz="1350" dirty="0"/>
              <a:t>MIN(O)</a:t>
            </a:r>
          </a:p>
        </p:txBody>
      </p:sp>
      <p:graphicFrame>
        <p:nvGraphicFramePr>
          <p:cNvPr id="52" name="Table 51"/>
          <p:cNvGraphicFramePr>
            <a:graphicFrameLocks noGrp="1"/>
          </p:cNvGraphicFramePr>
          <p:nvPr>
            <p:extLst>
              <p:ext uri="{D42A27DB-BD31-4B8C-83A1-F6EECF244321}">
                <p14:modId xmlns:p14="http://schemas.microsoft.com/office/powerpoint/2010/main" val="2538929795"/>
              </p:ext>
            </p:extLst>
          </p:nvPr>
        </p:nvGraphicFramePr>
        <p:xfrm>
          <a:off x="1673384" y="359139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3138115836"/>
              </p:ext>
            </p:extLst>
          </p:nvPr>
        </p:nvGraphicFramePr>
        <p:xfrm>
          <a:off x="2272268" y="359139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3652526985"/>
              </p:ext>
            </p:extLst>
          </p:nvPr>
        </p:nvGraphicFramePr>
        <p:xfrm>
          <a:off x="2843768" y="359139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3862593055"/>
              </p:ext>
            </p:extLst>
          </p:nvPr>
        </p:nvGraphicFramePr>
        <p:xfrm>
          <a:off x="3401852" y="359139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812612159"/>
              </p:ext>
            </p:extLst>
          </p:nvPr>
        </p:nvGraphicFramePr>
        <p:xfrm>
          <a:off x="3694569" y="4220047"/>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2076092826"/>
              </p:ext>
            </p:extLst>
          </p:nvPr>
        </p:nvGraphicFramePr>
        <p:xfrm>
          <a:off x="4302284" y="4220433"/>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1414449581"/>
              </p:ext>
            </p:extLst>
          </p:nvPr>
        </p:nvGraphicFramePr>
        <p:xfrm>
          <a:off x="4901168" y="4220433"/>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9" name="Table 58"/>
          <p:cNvGraphicFramePr>
            <a:graphicFrameLocks noGrp="1"/>
          </p:cNvGraphicFramePr>
          <p:nvPr>
            <p:extLst>
              <p:ext uri="{D42A27DB-BD31-4B8C-83A1-F6EECF244321}">
                <p14:modId xmlns:p14="http://schemas.microsoft.com/office/powerpoint/2010/main" val="949225589"/>
              </p:ext>
            </p:extLst>
          </p:nvPr>
        </p:nvGraphicFramePr>
        <p:xfrm>
          <a:off x="5415518" y="3608462"/>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557074628"/>
              </p:ext>
            </p:extLst>
          </p:nvPr>
        </p:nvGraphicFramePr>
        <p:xfrm>
          <a:off x="5987018" y="3615120"/>
          <a:ext cx="520383"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35255">
                  <a:extLst>
                    <a:ext uri="{9D8B030D-6E8A-4147-A177-3AD203B41FA5}">
                      <a16:colId xmlns:a16="http://schemas.microsoft.com/office/drawing/2014/main" val="20002"/>
                    </a:ext>
                  </a:extLst>
                </a:gridCol>
                <a:gridCol w="128270">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2037638981"/>
              </p:ext>
            </p:extLst>
          </p:nvPr>
        </p:nvGraphicFramePr>
        <p:xfrm>
          <a:off x="6558518" y="3615120"/>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1435846274"/>
              </p:ext>
            </p:extLst>
          </p:nvPr>
        </p:nvGraphicFramePr>
        <p:xfrm>
          <a:off x="7132400" y="3608462"/>
          <a:ext cx="514034" cy="538164"/>
        </p:xfrm>
        <a:graphic>
          <a:graphicData uri="http://schemas.openxmlformats.org/drawingml/2006/table">
            <a:tbl>
              <a:tblPr firstRow="1" firstCol="1" bandRow="1"/>
              <a:tblGrid>
                <a:gridCol w="128270">
                  <a:extLst>
                    <a:ext uri="{9D8B030D-6E8A-4147-A177-3AD203B41FA5}">
                      <a16:colId xmlns:a16="http://schemas.microsoft.com/office/drawing/2014/main" val="20000"/>
                    </a:ext>
                  </a:extLst>
                </a:gridCol>
                <a:gridCol w="128588">
                  <a:extLst>
                    <a:ext uri="{9D8B030D-6E8A-4147-A177-3AD203B41FA5}">
                      <a16:colId xmlns:a16="http://schemas.microsoft.com/office/drawing/2014/main" val="20001"/>
                    </a:ext>
                  </a:extLst>
                </a:gridCol>
                <a:gridCol w="128588">
                  <a:extLst>
                    <a:ext uri="{9D8B030D-6E8A-4147-A177-3AD203B41FA5}">
                      <a16:colId xmlns:a16="http://schemas.microsoft.com/office/drawing/2014/main" val="20002"/>
                    </a:ext>
                  </a:extLst>
                </a:gridCol>
                <a:gridCol w="128588">
                  <a:extLst>
                    <a:ext uri="{9D8B030D-6E8A-4147-A177-3AD203B41FA5}">
                      <a16:colId xmlns:a16="http://schemas.microsoft.com/office/drawing/2014/main" val="20003"/>
                    </a:ext>
                  </a:extLst>
                </a:gridCol>
              </a:tblGrid>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541">
                <a:tc>
                  <a:txBody>
                    <a:bodyPr/>
                    <a:lstStyle/>
                    <a:p>
                      <a:pPr marL="0" marR="0" algn="ctr">
                        <a:lnSpc>
                          <a:spcPct val="107000"/>
                        </a:lnSpc>
                        <a:spcBef>
                          <a:spcPts val="0"/>
                        </a:spcBef>
                        <a:spcAft>
                          <a:spcPts val="0"/>
                        </a:spcAft>
                      </a:pPr>
                      <a:endParaRPr lang="en-US" sz="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O</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541">
                <a:tc>
                  <a:txBody>
                    <a:bodyPr/>
                    <a:lstStyle/>
                    <a:p>
                      <a:pPr marL="0" marR="0">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panose="020F0502020204030204" pitchFamily="34" charset="0"/>
                          <a:ea typeface="SimSun" panose="02010600030101010101" pitchFamily="2" charset="-122"/>
                          <a:cs typeface="Times New Roman" panose="02020603050405020304" pitchFamily="18" charset="0"/>
                        </a:rPr>
                        <a:t>X</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3" name="TextBox 62"/>
          <p:cNvSpPr txBox="1"/>
          <p:nvPr/>
        </p:nvSpPr>
        <p:spPr>
          <a:xfrm>
            <a:off x="1814503" y="4153284"/>
            <a:ext cx="285750" cy="253916"/>
          </a:xfrm>
          <a:prstGeom prst="rect">
            <a:avLst/>
          </a:prstGeom>
          <a:noFill/>
        </p:spPr>
        <p:txBody>
          <a:bodyPr wrap="square" rtlCol="0">
            <a:spAutoFit/>
          </a:bodyPr>
          <a:lstStyle/>
          <a:p>
            <a:r>
              <a:rPr lang="en-US" sz="1050" dirty="0"/>
              <a:t>5</a:t>
            </a:r>
          </a:p>
        </p:txBody>
      </p:sp>
      <p:sp>
        <p:nvSpPr>
          <p:cNvPr id="64" name="TextBox 63"/>
          <p:cNvSpPr txBox="1"/>
          <p:nvPr/>
        </p:nvSpPr>
        <p:spPr>
          <a:xfrm>
            <a:off x="2352648" y="4140396"/>
            <a:ext cx="285750" cy="253916"/>
          </a:xfrm>
          <a:prstGeom prst="rect">
            <a:avLst/>
          </a:prstGeom>
          <a:noFill/>
        </p:spPr>
        <p:txBody>
          <a:bodyPr wrap="square" rtlCol="0">
            <a:spAutoFit/>
          </a:bodyPr>
          <a:lstStyle/>
          <a:p>
            <a:r>
              <a:rPr lang="en-US" sz="1050" dirty="0"/>
              <a:t>4</a:t>
            </a:r>
          </a:p>
        </p:txBody>
      </p:sp>
      <p:sp>
        <p:nvSpPr>
          <p:cNvPr id="65" name="TextBox 64"/>
          <p:cNvSpPr txBox="1"/>
          <p:nvPr/>
        </p:nvSpPr>
        <p:spPr>
          <a:xfrm>
            <a:off x="3467832" y="4132480"/>
            <a:ext cx="285750" cy="253916"/>
          </a:xfrm>
          <a:prstGeom prst="rect">
            <a:avLst/>
          </a:prstGeom>
          <a:noFill/>
        </p:spPr>
        <p:txBody>
          <a:bodyPr wrap="square" rtlCol="0">
            <a:spAutoFit/>
          </a:bodyPr>
          <a:lstStyle/>
          <a:p>
            <a:r>
              <a:rPr lang="en-US" sz="1050" dirty="0"/>
              <a:t>5</a:t>
            </a:r>
          </a:p>
        </p:txBody>
      </p:sp>
      <p:sp>
        <p:nvSpPr>
          <p:cNvPr id="66" name="TextBox 65"/>
          <p:cNvSpPr txBox="1"/>
          <p:nvPr/>
        </p:nvSpPr>
        <p:spPr>
          <a:xfrm>
            <a:off x="2910240" y="4132480"/>
            <a:ext cx="285750" cy="253916"/>
          </a:xfrm>
          <a:prstGeom prst="rect">
            <a:avLst/>
          </a:prstGeom>
          <a:noFill/>
        </p:spPr>
        <p:txBody>
          <a:bodyPr wrap="square" rtlCol="0">
            <a:spAutoFit/>
          </a:bodyPr>
          <a:lstStyle/>
          <a:p>
            <a:r>
              <a:rPr lang="en-US" sz="1050" dirty="0"/>
              <a:t>4</a:t>
            </a:r>
          </a:p>
        </p:txBody>
      </p:sp>
      <p:sp>
        <p:nvSpPr>
          <p:cNvPr id="67" name="TextBox 66"/>
          <p:cNvSpPr txBox="1"/>
          <p:nvPr/>
        </p:nvSpPr>
        <p:spPr>
          <a:xfrm>
            <a:off x="5586968" y="4161780"/>
            <a:ext cx="285750" cy="253916"/>
          </a:xfrm>
          <a:prstGeom prst="rect">
            <a:avLst/>
          </a:prstGeom>
          <a:noFill/>
        </p:spPr>
        <p:txBody>
          <a:bodyPr wrap="square" rtlCol="0">
            <a:spAutoFit/>
          </a:bodyPr>
          <a:lstStyle/>
          <a:p>
            <a:r>
              <a:rPr lang="en-US" sz="1050" dirty="0"/>
              <a:t>5</a:t>
            </a:r>
          </a:p>
        </p:txBody>
      </p:sp>
      <p:sp>
        <p:nvSpPr>
          <p:cNvPr id="68" name="TextBox 67"/>
          <p:cNvSpPr txBox="1"/>
          <p:nvPr/>
        </p:nvSpPr>
        <p:spPr>
          <a:xfrm>
            <a:off x="6215618" y="4161780"/>
            <a:ext cx="285750" cy="253916"/>
          </a:xfrm>
          <a:prstGeom prst="rect">
            <a:avLst/>
          </a:prstGeom>
          <a:noFill/>
        </p:spPr>
        <p:txBody>
          <a:bodyPr wrap="square" rtlCol="0">
            <a:spAutoFit/>
          </a:bodyPr>
          <a:lstStyle/>
          <a:p>
            <a:r>
              <a:rPr lang="en-US" sz="1050" dirty="0"/>
              <a:t>6</a:t>
            </a:r>
          </a:p>
        </p:txBody>
      </p:sp>
      <p:sp>
        <p:nvSpPr>
          <p:cNvPr id="69" name="TextBox 68"/>
          <p:cNvSpPr txBox="1"/>
          <p:nvPr/>
        </p:nvSpPr>
        <p:spPr>
          <a:xfrm>
            <a:off x="6787118" y="4147074"/>
            <a:ext cx="285750" cy="253916"/>
          </a:xfrm>
          <a:prstGeom prst="rect">
            <a:avLst/>
          </a:prstGeom>
          <a:noFill/>
        </p:spPr>
        <p:txBody>
          <a:bodyPr wrap="square" rtlCol="0">
            <a:spAutoFit/>
          </a:bodyPr>
          <a:lstStyle/>
          <a:p>
            <a:r>
              <a:rPr lang="en-US" sz="1050" dirty="0"/>
              <a:t>4</a:t>
            </a:r>
          </a:p>
        </p:txBody>
      </p:sp>
      <p:sp>
        <p:nvSpPr>
          <p:cNvPr id="70" name="TextBox 69"/>
          <p:cNvSpPr txBox="1"/>
          <p:nvPr/>
        </p:nvSpPr>
        <p:spPr>
          <a:xfrm>
            <a:off x="7333156" y="4140396"/>
            <a:ext cx="285750" cy="253916"/>
          </a:xfrm>
          <a:prstGeom prst="rect">
            <a:avLst/>
          </a:prstGeom>
          <a:noFill/>
        </p:spPr>
        <p:txBody>
          <a:bodyPr wrap="square" rtlCol="0">
            <a:spAutoFit/>
          </a:bodyPr>
          <a:lstStyle/>
          <a:p>
            <a:r>
              <a:rPr lang="en-US" sz="1050" dirty="0"/>
              <a:t>9</a:t>
            </a:r>
          </a:p>
        </p:txBody>
      </p:sp>
      <p:sp>
        <p:nvSpPr>
          <p:cNvPr id="71" name="TextBox 70"/>
          <p:cNvSpPr txBox="1"/>
          <p:nvPr/>
        </p:nvSpPr>
        <p:spPr>
          <a:xfrm>
            <a:off x="3813779" y="4698534"/>
            <a:ext cx="285750" cy="253916"/>
          </a:xfrm>
          <a:prstGeom prst="rect">
            <a:avLst/>
          </a:prstGeom>
          <a:noFill/>
        </p:spPr>
        <p:txBody>
          <a:bodyPr wrap="square" rtlCol="0">
            <a:spAutoFit/>
          </a:bodyPr>
          <a:lstStyle/>
          <a:p>
            <a:r>
              <a:rPr lang="en-US" sz="1050" dirty="0"/>
              <a:t>3</a:t>
            </a:r>
          </a:p>
        </p:txBody>
      </p:sp>
      <p:sp>
        <p:nvSpPr>
          <p:cNvPr id="72" name="TextBox 71"/>
          <p:cNvSpPr txBox="1"/>
          <p:nvPr/>
        </p:nvSpPr>
        <p:spPr>
          <a:xfrm>
            <a:off x="4421432" y="4698402"/>
            <a:ext cx="285750" cy="253916"/>
          </a:xfrm>
          <a:prstGeom prst="rect">
            <a:avLst/>
          </a:prstGeom>
          <a:noFill/>
        </p:spPr>
        <p:txBody>
          <a:bodyPr wrap="square" rtlCol="0">
            <a:spAutoFit/>
          </a:bodyPr>
          <a:lstStyle/>
          <a:p>
            <a:r>
              <a:rPr lang="en-US" sz="1050" dirty="0"/>
              <a:t>3</a:t>
            </a:r>
          </a:p>
        </p:txBody>
      </p:sp>
      <p:sp>
        <p:nvSpPr>
          <p:cNvPr id="73" name="TextBox 72"/>
          <p:cNvSpPr txBox="1"/>
          <p:nvPr/>
        </p:nvSpPr>
        <p:spPr>
          <a:xfrm>
            <a:off x="5020255" y="4710540"/>
            <a:ext cx="285750" cy="253916"/>
          </a:xfrm>
          <a:prstGeom prst="rect">
            <a:avLst/>
          </a:prstGeom>
          <a:noFill/>
        </p:spPr>
        <p:txBody>
          <a:bodyPr wrap="square" rtlCol="0">
            <a:spAutoFit/>
          </a:bodyPr>
          <a:lstStyle/>
          <a:p>
            <a:r>
              <a:rPr lang="en-US" sz="1050" dirty="0"/>
              <a:t>3</a:t>
            </a:r>
          </a:p>
        </p:txBody>
      </p:sp>
      <p:cxnSp>
        <p:nvCxnSpPr>
          <p:cNvPr id="75" name="Straight Arrow Connector 74"/>
          <p:cNvCxnSpPr>
            <a:endCxn id="52" idx="0"/>
          </p:cNvCxnSpPr>
          <p:nvPr/>
        </p:nvCxnSpPr>
        <p:spPr>
          <a:xfrm flipH="1">
            <a:off x="1929368" y="3248497"/>
            <a:ext cx="1341269" cy="3429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7" idx="2"/>
            <a:endCxn id="53" idx="0"/>
          </p:cNvCxnSpPr>
          <p:nvPr/>
        </p:nvCxnSpPr>
        <p:spPr>
          <a:xfrm flipH="1">
            <a:off x="2528252" y="3237662"/>
            <a:ext cx="742385" cy="35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54" idx="0"/>
          </p:cNvCxnSpPr>
          <p:nvPr/>
        </p:nvCxnSpPr>
        <p:spPr>
          <a:xfrm flipH="1">
            <a:off x="3099752" y="3237662"/>
            <a:ext cx="170885" cy="35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55" idx="0"/>
          </p:cNvCxnSpPr>
          <p:nvPr/>
        </p:nvCxnSpPr>
        <p:spPr>
          <a:xfrm>
            <a:off x="3270636" y="3237662"/>
            <a:ext cx="387200" cy="35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56" idx="0"/>
          </p:cNvCxnSpPr>
          <p:nvPr/>
        </p:nvCxnSpPr>
        <p:spPr>
          <a:xfrm flipH="1">
            <a:off x="3950553" y="3237662"/>
            <a:ext cx="235049" cy="982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2"/>
            <a:endCxn id="57" idx="0"/>
          </p:cNvCxnSpPr>
          <p:nvPr/>
        </p:nvCxnSpPr>
        <p:spPr>
          <a:xfrm>
            <a:off x="4185601" y="3224776"/>
            <a:ext cx="372666" cy="99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58" idx="0"/>
          </p:cNvCxnSpPr>
          <p:nvPr/>
        </p:nvCxnSpPr>
        <p:spPr>
          <a:xfrm>
            <a:off x="4185036" y="3237663"/>
            <a:ext cx="972116" cy="982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59" idx="0"/>
          </p:cNvCxnSpPr>
          <p:nvPr/>
        </p:nvCxnSpPr>
        <p:spPr>
          <a:xfrm>
            <a:off x="5100002" y="3224775"/>
            <a:ext cx="571500" cy="3836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60" idx="0"/>
          </p:cNvCxnSpPr>
          <p:nvPr/>
        </p:nvCxnSpPr>
        <p:spPr>
          <a:xfrm>
            <a:off x="5086032" y="3224776"/>
            <a:ext cx="1156970" cy="390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61" idx="0"/>
          </p:cNvCxnSpPr>
          <p:nvPr/>
        </p:nvCxnSpPr>
        <p:spPr>
          <a:xfrm>
            <a:off x="5100002" y="3224776"/>
            <a:ext cx="1714500" cy="390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39" idx="2"/>
            <a:endCxn id="62" idx="0"/>
          </p:cNvCxnSpPr>
          <p:nvPr/>
        </p:nvCxnSpPr>
        <p:spPr>
          <a:xfrm>
            <a:off x="5100003" y="3224775"/>
            <a:ext cx="2288381" cy="3836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377801" y="1183373"/>
            <a:ext cx="285750" cy="253916"/>
          </a:xfrm>
          <a:prstGeom prst="rect">
            <a:avLst/>
          </a:prstGeom>
          <a:noFill/>
        </p:spPr>
        <p:txBody>
          <a:bodyPr wrap="square" rtlCol="0">
            <a:spAutoFit/>
          </a:bodyPr>
          <a:lstStyle/>
          <a:p>
            <a:r>
              <a:rPr lang="en-US" sz="1050" dirty="0"/>
              <a:t>3</a:t>
            </a:r>
          </a:p>
        </p:txBody>
      </p:sp>
      <p:sp>
        <p:nvSpPr>
          <p:cNvPr id="76" name="TextBox 75"/>
          <p:cNvSpPr txBox="1"/>
          <p:nvPr/>
        </p:nvSpPr>
        <p:spPr>
          <a:xfrm>
            <a:off x="3442369" y="1931994"/>
            <a:ext cx="285750" cy="253916"/>
          </a:xfrm>
          <a:prstGeom prst="rect">
            <a:avLst/>
          </a:prstGeom>
          <a:noFill/>
        </p:spPr>
        <p:txBody>
          <a:bodyPr wrap="square" rtlCol="0">
            <a:spAutoFit/>
          </a:bodyPr>
          <a:lstStyle/>
          <a:p>
            <a:r>
              <a:rPr lang="en-US" sz="1050" dirty="0"/>
              <a:t>3</a:t>
            </a:r>
          </a:p>
        </p:txBody>
      </p:sp>
      <p:sp>
        <p:nvSpPr>
          <p:cNvPr id="78" name="TextBox 77"/>
          <p:cNvSpPr txBox="1"/>
          <p:nvPr/>
        </p:nvSpPr>
        <p:spPr>
          <a:xfrm>
            <a:off x="2714020" y="2879985"/>
            <a:ext cx="285750" cy="253916"/>
          </a:xfrm>
          <a:prstGeom prst="rect">
            <a:avLst/>
          </a:prstGeom>
          <a:noFill/>
        </p:spPr>
        <p:txBody>
          <a:bodyPr wrap="square" rtlCol="0">
            <a:spAutoFit/>
          </a:bodyPr>
          <a:lstStyle/>
          <a:p>
            <a:r>
              <a:rPr lang="en-US" sz="1050" dirty="0"/>
              <a:t>5</a:t>
            </a:r>
          </a:p>
        </p:txBody>
      </p:sp>
      <p:sp>
        <p:nvSpPr>
          <p:cNvPr id="79" name="TextBox 78"/>
          <p:cNvSpPr txBox="1"/>
          <p:nvPr/>
        </p:nvSpPr>
        <p:spPr>
          <a:xfrm>
            <a:off x="3664865" y="2875359"/>
            <a:ext cx="285750" cy="253916"/>
          </a:xfrm>
          <a:prstGeom prst="rect">
            <a:avLst/>
          </a:prstGeom>
          <a:noFill/>
        </p:spPr>
        <p:txBody>
          <a:bodyPr wrap="square" rtlCol="0">
            <a:spAutoFit/>
          </a:bodyPr>
          <a:lstStyle/>
          <a:p>
            <a:r>
              <a:rPr lang="en-US" sz="1050" dirty="0"/>
              <a:t>3</a:t>
            </a:r>
          </a:p>
        </p:txBody>
      </p:sp>
      <p:sp>
        <p:nvSpPr>
          <p:cNvPr id="81" name="TextBox 80"/>
          <p:cNvSpPr txBox="1"/>
          <p:nvPr/>
        </p:nvSpPr>
        <p:spPr>
          <a:xfrm>
            <a:off x="4600828" y="2858061"/>
            <a:ext cx="285750" cy="253916"/>
          </a:xfrm>
          <a:prstGeom prst="rect">
            <a:avLst/>
          </a:prstGeom>
          <a:noFill/>
        </p:spPr>
        <p:txBody>
          <a:bodyPr wrap="square" rtlCol="0">
            <a:spAutoFit/>
          </a:bodyPr>
          <a:lstStyle/>
          <a:p>
            <a:r>
              <a:rPr lang="en-US" sz="1050" dirty="0"/>
              <a:t>9</a:t>
            </a:r>
          </a:p>
        </p:txBody>
      </p:sp>
      <p:sp>
        <p:nvSpPr>
          <p:cNvPr id="83" name="Title 1"/>
          <p:cNvSpPr>
            <a:spLocks noGrp="1"/>
          </p:cNvSpPr>
          <p:nvPr>
            <p:ph type="title"/>
          </p:nvPr>
        </p:nvSpPr>
        <p:spPr/>
        <p:txBody>
          <a:bodyPr>
            <a:normAutofit fontScale="90000"/>
          </a:bodyPr>
          <a:lstStyle/>
          <a:p>
            <a:pPr algn="l"/>
            <a:r>
              <a:rPr lang="en-SG" b="1" dirty="0"/>
              <a:t>Minimax Search for Othello 4</a:t>
            </a:r>
          </a:p>
        </p:txBody>
      </p:sp>
    </p:spTree>
    <p:extLst>
      <p:ext uri="{BB962C8B-B14F-4D97-AF65-F5344CB8AC3E}">
        <p14:creationId xmlns:p14="http://schemas.microsoft.com/office/powerpoint/2010/main" val="2305336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Quiescent Search</a:t>
            </a:r>
          </a:p>
        </p:txBody>
      </p:sp>
      <p:sp>
        <p:nvSpPr>
          <p:cNvPr id="3" name="Content Placeholder 2"/>
          <p:cNvSpPr>
            <a:spLocks noGrp="1"/>
          </p:cNvSpPr>
          <p:nvPr>
            <p:ph idx="1"/>
          </p:nvPr>
        </p:nvSpPr>
        <p:spPr>
          <a:xfrm>
            <a:off x="457200" y="1113312"/>
            <a:ext cx="8229600" cy="3210676"/>
          </a:xfrm>
        </p:spPr>
        <p:txBody>
          <a:bodyPr>
            <a:normAutofit/>
          </a:bodyPr>
          <a:lstStyle/>
          <a:p>
            <a:pPr marL="0" indent="0">
              <a:buNone/>
            </a:pPr>
            <a:r>
              <a:rPr lang="en-SG" sz="1350" dirty="0"/>
              <a:t>The evaluation function should only be applied to</a:t>
            </a:r>
            <a:r>
              <a:rPr lang="en-SG" sz="1350" dirty="0">
                <a:solidFill>
                  <a:srgbClr val="FF0000"/>
                </a:solidFill>
              </a:rPr>
              <a:t> </a:t>
            </a:r>
            <a:r>
              <a:rPr lang="en-SG" sz="1350" dirty="0">
                <a:solidFill>
                  <a:srgbClr val="270AFC"/>
                </a:solidFill>
              </a:rPr>
              <a:t>quiescent </a:t>
            </a:r>
            <a:r>
              <a:rPr lang="en-SG" sz="1350" dirty="0"/>
              <a:t>positions</a:t>
            </a:r>
          </a:p>
          <a:p>
            <a:pPr lvl="1">
              <a:buClr>
                <a:schemeClr val="tx1"/>
              </a:buClr>
            </a:pPr>
            <a:r>
              <a:rPr lang="en-SG" sz="1350" dirty="0"/>
              <a:t>positions that are</a:t>
            </a:r>
            <a:r>
              <a:rPr lang="en-SG" sz="1350" dirty="0">
                <a:solidFill>
                  <a:srgbClr val="270AFC"/>
                </a:solidFill>
              </a:rPr>
              <a:t> not </a:t>
            </a:r>
            <a:r>
              <a:rPr lang="en-SG" sz="1350" dirty="0"/>
              <a:t>likely to have large variations in evaluation in the near future</a:t>
            </a:r>
            <a:endParaRPr lang="en-SG" sz="3000" dirty="0"/>
          </a:p>
        </p:txBody>
      </p:sp>
      <p:sp>
        <p:nvSpPr>
          <p:cNvPr id="4" name="TextBox 3"/>
          <p:cNvSpPr txBox="1"/>
          <p:nvPr/>
        </p:nvSpPr>
        <p:spPr>
          <a:xfrm>
            <a:off x="1471438" y="4569731"/>
            <a:ext cx="7772400" cy="300082"/>
          </a:xfrm>
          <a:prstGeom prst="rect">
            <a:avLst/>
          </a:prstGeom>
          <a:noFill/>
        </p:spPr>
        <p:txBody>
          <a:bodyPr wrap="square" rtlCol="0">
            <a:spAutoFit/>
          </a:bodyPr>
          <a:lstStyle/>
          <a:p>
            <a:r>
              <a:rPr lang="en-SG" sz="1350" dirty="0"/>
              <a:t>Expansion of non-quiescent positions until quiescent positions are reached</a:t>
            </a:r>
          </a:p>
        </p:txBody>
      </p:sp>
      <p:grpSp>
        <p:nvGrpSpPr>
          <p:cNvPr id="6" name="Group 5"/>
          <p:cNvGrpSpPr/>
          <p:nvPr/>
        </p:nvGrpSpPr>
        <p:grpSpPr>
          <a:xfrm>
            <a:off x="1338419" y="1672804"/>
            <a:ext cx="6457950" cy="2889919"/>
            <a:chOff x="490537" y="3548313"/>
            <a:chExt cx="8610600" cy="3200400"/>
          </a:xfrm>
        </p:grpSpPr>
        <p:grpSp>
          <p:nvGrpSpPr>
            <p:cNvPr id="7" name="Group 6"/>
            <p:cNvGrpSpPr/>
            <p:nvPr/>
          </p:nvGrpSpPr>
          <p:grpSpPr>
            <a:xfrm>
              <a:off x="490537" y="3548313"/>
              <a:ext cx="8610600" cy="3200400"/>
              <a:chOff x="594360" y="2523179"/>
              <a:chExt cx="8610600" cy="4286233"/>
            </a:xfrm>
          </p:grpSpPr>
          <p:sp>
            <p:nvSpPr>
              <p:cNvPr id="9" name="Round Same Side Corner Rectangle 8"/>
              <p:cNvSpPr/>
              <p:nvPr/>
            </p:nvSpPr>
            <p:spPr>
              <a:xfrm rot="10800000">
                <a:off x="594360" y="2912786"/>
                <a:ext cx="8610600" cy="3896626"/>
              </a:xfrm>
              <a:prstGeom prst="round2Same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a:t>
                </a:r>
              </a:p>
            </p:txBody>
          </p:sp>
          <p:sp>
            <p:nvSpPr>
              <p:cNvPr id="10" name="Round Same Side Corner Rectangle 9"/>
              <p:cNvSpPr/>
              <p:nvPr/>
            </p:nvSpPr>
            <p:spPr>
              <a:xfrm>
                <a:off x="594360" y="2523179"/>
                <a:ext cx="8610600" cy="389612"/>
              </a:xfrm>
              <a:prstGeom prst="round2SameRect">
                <a:avLst>
                  <a:gd name="adj1" fmla="val 50000"/>
                  <a:gd name="adj2" fmla="val 0"/>
                </a:avLst>
              </a:prstGeom>
              <a:solidFill>
                <a:srgbClr val="3399FF"/>
              </a:solidFill>
              <a:ln>
                <a:solidFill>
                  <a:srgbClr val="3399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mj-lt"/>
                  </a:rPr>
                  <a:t>Example (Chess)</a:t>
                </a:r>
              </a:p>
            </p:txBody>
          </p:sp>
        </p:grpSp>
        <p:sp>
          <p:nvSpPr>
            <p:cNvPr id="8" name="TextBox 7"/>
            <p:cNvSpPr txBox="1"/>
            <p:nvPr/>
          </p:nvSpPr>
          <p:spPr>
            <a:xfrm>
              <a:off x="609600" y="3910788"/>
              <a:ext cx="6858000" cy="562390"/>
            </a:xfrm>
            <a:prstGeom prst="rect">
              <a:avLst/>
            </a:prstGeom>
            <a:noFill/>
          </p:spPr>
          <p:txBody>
            <a:bodyPr wrap="square" rtlCol="0">
              <a:spAutoFit/>
            </a:bodyPr>
            <a:lstStyle/>
            <a:p>
              <a:pPr>
                <a:buClr>
                  <a:schemeClr val="tx1"/>
                </a:buClr>
                <a:buSzPct val="50000"/>
              </a:pPr>
              <a:r>
                <a:rPr lang="en-US" sz="1350" dirty="0"/>
                <a:t>Positions in which favorable captures can be made</a:t>
              </a:r>
            </a:p>
            <a:p>
              <a:pPr>
                <a:buClr>
                  <a:schemeClr val="tx1"/>
                </a:buClr>
                <a:buSzPct val="50000"/>
              </a:pPr>
              <a:endParaRPr lang="en-US" sz="1350" dirty="0"/>
            </a:p>
          </p:txBody>
        </p:sp>
      </p:grpSp>
      <p:grpSp>
        <p:nvGrpSpPr>
          <p:cNvPr id="17" name="Group 16"/>
          <p:cNvGrpSpPr/>
          <p:nvPr/>
        </p:nvGrpSpPr>
        <p:grpSpPr>
          <a:xfrm>
            <a:off x="1778771" y="2354422"/>
            <a:ext cx="2237468" cy="2255294"/>
            <a:chOff x="1588709" y="3472885"/>
            <a:chExt cx="2983291" cy="3007058"/>
          </a:xfrm>
        </p:grpSpPr>
        <p:pic>
          <p:nvPicPr>
            <p:cNvPr id="14" name="Picture 13"/>
            <p:cNvPicPr>
              <a:picLocks noChangeAspect="1"/>
            </p:cNvPicPr>
            <p:nvPr/>
          </p:nvPicPr>
          <p:blipFill>
            <a:blip r:embed="rId3"/>
            <a:stretch>
              <a:fillRect/>
            </a:stretch>
          </p:blipFill>
          <p:spPr>
            <a:xfrm>
              <a:off x="1588709" y="3472885"/>
              <a:ext cx="2983291" cy="3007058"/>
            </a:xfrm>
            <a:prstGeom prst="rect">
              <a:avLst/>
            </a:prstGeom>
          </p:spPr>
        </p:pic>
        <p:cxnSp>
          <p:nvCxnSpPr>
            <p:cNvPr id="16" name="Straight Connector 15"/>
            <p:cNvCxnSpPr/>
            <p:nvPr/>
          </p:nvCxnSpPr>
          <p:spPr>
            <a:xfrm>
              <a:off x="1645920" y="3482228"/>
              <a:ext cx="0" cy="28423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81" name="Picture 33" descr="Chess pdt45.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683" y="2471709"/>
            <a:ext cx="321469" cy="32147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4517899" y="2469222"/>
            <a:ext cx="1740556" cy="322901"/>
            <a:chOff x="4634826" y="3310559"/>
            <a:chExt cx="2320741" cy="430534"/>
          </a:xfrm>
        </p:grpSpPr>
        <p:pic>
          <p:nvPicPr>
            <p:cNvPr id="2079" name="Picture 31" descr="Chess pdt45.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6942" y="3312467"/>
              <a:ext cx="428625" cy="42862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3" descr="Chess rdt45.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4826" y="3310559"/>
              <a:ext cx="428625" cy="42862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5" descr="Chess bdt45.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5116" y="3310559"/>
              <a:ext cx="428625" cy="42862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7" descr="Chess ndt45.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7248" y="3310559"/>
              <a:ext cx="428625" cy="42862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9" descr="Chess pdt45.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8596" y="3312467"/>
              <a:ext cx="428625" cy="428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4887503" y="3019292"/>
            <a:ext cx="1695649" cy="323669"/>
            <a:chOff x="5174822" y="5257746"/>
            <a:chExt cx="2260865" cy="431559"/>
          </a:xfrm>
        </p:grpSpPr>
        <p:grpSp>
          <p:nvGrpSpPr>
            <p:cNvPr id="20" name="Group 19"/>
            <p:cNvGrpSpPr/>
            <p:nvPr/>
          </p:nvGrpSpPr>
          <p:grpSpPr>
            <a:xfrm>
              <a:off x="5614726" y="5257746"/>
              <a:ext cx="1820961" cy="431559"/>
              <a:chOff x="5614726" y="5257746"/>
              <a:chExt cx="1820961" cy="431559"/>
            </a:xfrm>
          </p:grpSpPr>
          <p:pic>
            <p:nvPicPr>
              <p:cNvPr id="2083" name="Picture 35" descr="Chess plt45.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7935" y="5257800"/>
                <a:ext cx="428625" cy="428626"/>
              </a:xfrm>
              <a:prstGeom prst="rect">
                <a:avLst/>
              </a:prstGeom>
              <a:noFill/>
              <a:extLst>
                <a:ext uri="{909E8E84-426E-40DD-AFC4-6F175D3DCCD1}">
                  <a14:hiddenFill xmlns:a14="http://schemas.microsoft.com/office/drawing/2010/main">
                    <a:solidFill>
                      <a:srgbClr val="FFFFFF"/>
                    </a:solidFill>
                  </a14:hiddenFill>
                </a:ext>
              </a:extLst>
            </p:spPr>
          </p:pic>
          <p:pic>
            <p:nvPicPr>
              <p:cNvPr id="2085" name="Picture 37" descr="Chess plt45.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2810" y="5257746"/>
                <a:ext cx="428625" cy="428626"/>
              </a:xfrm>
              <a:prstGeom prst="rect">
                <a:avLst/>
              </a:prstGeom>
              <a:noFill/>
              <a:extLst>
                <a:ext uri="{909E8E84-426E-40DD-AFC4-6F175D3DCCD1}">
                  <a14:hiddenFill xmlns:a14="http://schemas.microsoft.com/office/drawing/2010/main">
                    <a:solidFill>
                      <a:srgbClr val="FFFFFF"/>
                    </a:solidFill>
                  </a14:hiddenFill>
                </a:ext>
              </a:extLst>
            </p:spPr>
          </p:pic>
          <p:pic>
            <p:nvPicPr>
              <p:cNvPr id="2087" name="Picture 39" descr="Chess plt45.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7062" y="5257746"/>
                <a:ext cx="428625" cy="428626"/>
              </a:xfrm>
              <a:prstGeom prst="rect">
                <a:avLst/>
              </a:prstGeom>
              <a:noFill/>
              <a:extLst>
                <a:ext uri="{909E8E84-426E-40DD-AFC4-6F175D3DCCD1}">
                  <a14:hiddenFill xmlns:a14="http://schemas.microsoft.com/office/drawing/2010/main">
                    <a:solidFill>
                      <a:srgbClr val="FFFFFF"/>
                    </a:solidFill>
                  </a14:hiddenFill>
                </a:ext>
              </a:extLst>
            </p:spPr>
          </p:pic>
          <p:pic>
            <p:nvPicPr>
              <p:cNvPr id="2089" name="Picture 41" descr="Chess blt45.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4726" y="5260679"/>
                <a:ext cx="428625" cy="428626"/>
              </a:xfrm>
              <a:prstGeom prst="rect">
                <a:avLst/>
              </a:prstGeom>
              <a:noFill/>
              <a:extLst>
                <a:ext uri="{909E8E84-426E-40DD-AFC4-6F175D3DCCD1}">
                  <a14:hiddenFill xmlns:a14="http://schemas.microsoft.com/office/drawing/2010/main">
                    <a:solidFill>
                      <a:srgbClr val="FFFFFF"/>
                    </a:solidFill>
                  </a14:hiddenFill>
                </a:ext>
              </a:extLst>
            </p:spPr>
          </p:pic>
        </p:grpSp>
        <p:pic>
          <p:nvPicPr>
            <p:cNvPr id="2093" name="Picture 45" descr="Chess rlt45.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4822" y="5257746"/>
              <a:ext cx="428625" cy="428626"/>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p:cNvSpPr txBox="1"/>
          <p:nvPr/>
        </p:nvSpPr>
        <p:spPr>
          <a:xfrm>
            <a:off x="4481669" y="3472655"/>
            <a:ext cx="3314700" cy="507831"/>
          </a:xfrm>
          <a:prstGeom prst="rect">
            <a:avLst/>
          </a:prstGeom>
          <a:noFill/>
        </p:spPr>
        <p:txBody>
          <a:bodyPr wrap="square" rtlCol="0">
            <a:spAutoFit/>
          </a:bodyPr>
          <a:lstStyle/>
          <a:p>
            <a:r>
              <a:rPr lang="en-US" sz="1350" dirty="0"/>
              <a:t>Black: to move</a:t>
            </a:r>
          </a:p>
          <a:p>
            <a:r>
              <a:rPr lang="en-US" sz="1350" dirty="0"/>
              <a:t>White: about to lose</a:t>
            </a:r>
          </a:p>
        </p:txBody>
      </p:sp>
    </p:spTree>
    <p:extLst>
      <p:ext uri="{BB962C8B-B14F-4D97-AF65-F5344CB8AC3E}">
        <p14:creationId xmlns:p14="http://schemas.microsoft.com/office/powerpoint/2010/main" val="3495924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CSP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2730" y="1101758"/>
                <a:ext cx="8229600" cy="2907092"/>
              </a:xfrm>
            </p:spPr>
            <p:txBody>
              <a:bodyPr>
                <a:normAutofit/>
              </a:bodyPr>
              <a:lstStyle/>
              <a:p>
                <a:pPr marL="0" indent="0">
                  <a:buNone/>
                </a:pPr>
                <a:r>
                  <a:rPr lang="en-SG" sz="1800" dirty="0">
                    <a:latin typeface="Arial" panose="020B0604020202020204" pitchFamily="34" charset="0"/>
                    <a:cs typeface="Arial" panose="020B0604020202020204" pitchFamily="34" charset="0"/>
                  </a:rPr>
                  <a:t>State</a:t>
                </a:r>
              </a:p>
              <a:p>
                <a:pPr>
                  <a:buClr>
                    <a:schemeClr val="tx1"/>
                  </a:buClr>
                  <a:buSzPct val="100000"/>
                </a:pPr>
                <a:r>
                  <a:rPr lang="en-SG" sz="1800" dirty="0">
                    <a:latin typeface="Arial" panose="020B0604020202020204" pitchFamily="34" charset="0"/>
                    <a:cs typeface="Arial" panose="020B0604020202020204" pitchFamily="34" charset="0"/>
                  </a:rPr>
                  <a:t>defined by </a:t>
                </a:r>
                <a:r>
                  <a:rPr lang="en-SG" sz="1800" dirty="0">
                    <a:solidFill>
                      <a:srgbClr val="390CFA"/>
                    </a:solidFill>
                    <a:latin typeface="Arial" panose="020B0604020202020204" pitchFamily="34" charset="0"/>
                    <a:cs typeface="Arial" panose="020B0604020202020204" pitchFamily="34" charset="0"/>
                  </a:rPr>
                  <a:t>variables</a:t>
                </a:r>
                <a:r>
                  <a:rPr lang="en-SG" sz="1800" dirty="0">
                    <a:latin typeface="Arial" panose="020B0604020202020204" pitchFamily="34" charset="0"/>
                    <a:cs typeface="Arial" panose="020B0604020202020204" pitchFamily="34" charset="0"/>
                  </a:rPr>
                  <a:t> </a:t>
                </a:r>
                <a14:m>
                  <m:oMath xmlns:m="http://schemas.openxmlformats.org/officeDocument/2006/math">
                    <m:sSub>
                      <m:sSubPr>
                        <m:ctrlPr>
                          <a:rPr lang="en-SG" sz="1800" i="1">
                            <a:latin typeface="Cambria Math" panose="02040503050406030204" pitchFamily="18" charset="0"/>
                          </a:rPr>
                        </m:ctrlPr>
                      </m:sSubPr>
                      <m:e>
                        <m:r>
                          <a:rPr lang="en-US" sz="1800" i="1">
                            <a:latin typeface="Cambria Math"/>
                          </a:rPr>
                          <m:t>𝑉</m:t>
                        </m:r>
                      </m:e>
                      <m:sub>
                        <m:r>
                          <a:rPr lang="en-US" sz="1800" i="1">
                            <a:latin typeface="Cambria Math"/>
                          </a:rPr>
                          <m:t>𝑖</m:t>
                        </m:r>
                      </m:sub>
                    </m:sSub>
                  </m:oMath>
                </a14:m>
                <a:r>
                  <a:rPr lang="en-SG" sz="1800" dirty="0">
                    <a:latin typeface="Arial" panose="020B0604020202020204" pitchFamily="34" charset="0"/>
                    <a:cs typeface="Arial" panose="020B0604020202020204" pitchFamily="34" charset="0"/>
                  </a:rPr>
                  <a:t> with </a:t>
                </a:r>
                <a:r>
                  <a:rPr lang="en-SG" sz="1800" dirty="0">
                    <a:solidFill>
                      <a:srgbClr val="390CFA"/>
                    </a:solidFill>
                    <a:latin typeface="Arial" panose="020B0604020202020204" pitchFamily="34" charset="0"/>
                    <a:cs typeface="Arial" panose="020B0604020202020204" pitchFamily="34" charset="0"/>
                  </a:rPr>
                  <a:t>values</a:t>
                </a:r>
                <a:r>
                  <a:rPr lang="en-SG" sz="1800" dirty="0">
                    <a:latin typeface="Arial" panose="020B0604020202020204" pitchFamily="34" charset="0"/>
                    <a:cs typeface="Arial" panose="020B0604020202020204" pitchFamily="34" charset="0"/>
                  </a:rPr>
                  <a:t> from domain</a:t>
                </a:r>
                <a14:m>
                  <m:oMath xmlns:m="http://schemas.openxmlformats.org/officeDocument/2006/math">
                    <m:sSub>
                      <m:sSubPr>
                        <m:ctrlPr>
                          <a:rPr lang="en-SG"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a:rPr>
                          <m:t>𝐷</m:t>
                        </m:r>
                      </m:e>
                      <m:sub>
                        <m:r>
                          <a:rPr lang="en-US" sz="1800" i="1">
                            <a:latin typeface="Cambria Math"/>
                          </a:rPr>
                          <m:t>𝑖</m:t>
                        </m:r>
                      </m:sub>
                    </m:sSub>
                  </m:oMath>
                </a14:m>
                <a:endParaRPr lang="en-SG" sz="1800" i="1"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2730" y="1101758"/>
                <a:ext cx="8229600" cy="2907092"/>
              </a:xfrm>
              <a:blipFill>
                <a:blip r:embed="rId3"/>
                <a:stretch>
                  <a:fillRect l="-667" t="-1258"/>
                </a:stretch>
              </a:blipFill>
            </p:spPr>
            <p:txBody>
              <a:bodyPr/>
              <a:lstStyle/>
              <a:p>
                <a:r>
                  <a:rPr lang="en-SG">
                    <a:noFill/>
                  </a:rPr>
                  <a:t> </a:t>
                </a:r>
              </a:p>
            </p:txBody>
          </p:sp>
        </mc:Fallback>
      </mc:AlternateContent>
      <p:sp>
        <p:nvSpPr>
          <p:cNvPr id="4" name="Rectangle 3"/>
          <p:cNvSpPr/>
          <p:nvPr/>
        </p:nvSpPr>
        <p:spPr>
          <a:xfrm>
            <a:off x="462730" y="2957843"/>
            <a:ext cx="8378928"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Goal test</a:t>
            </a: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set of </a:t>
            </a:r>
            <a:r>
              <a:rPr kumimoji="0" lang="en-SG"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constraints</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specifying allowable combinations of values for subsets of variables</a:t>
            </a:r>
          </a:p>
        </p:txBody>
      </p:sp>
      <p:grpSp>
        <p:nvGrpSpPr>
          <p:cNvPr id="5" name="Group 4"/>
          <p:cNvGrpSpPr/>
          <p:nvPr/>
        </p:nvGrpSpPr>
        <p:grpSpPr>
          <a:xfrm>
            <a:off x="591963" y="1845767"/>
            <a:ext cx="6457950" cy="914400"/>
            <a:chOff x="658331" y="2051450"/>
            <a:chExt cx="6457950" cy="914400"/>
          </a:xfrm>
        </p:grpSpPr>
        <p:sp>
          <p:nvSpPr>
            <p:cNvPr id="6" name="TextBox 5"/>
            <p:cNvSpPr txBox="1"/>
            <p:nvPr/>
          </p:nvSpPr>
          <p:spPr>
            <a:xfrm>
              <a:off x="658331" y="2332678"/>
              <a:ext cx="5200650" cy="5078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Variables: locations of each of the eight queens</a:t>
              </a:r>
            </a:p>
            <a:p>
              <a:pPr marL="285750" marR="0" lvl="0" indent="-28575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Values: squares on the board</a:t>
              </a:r>
            </a:p>
          </p:txBody>
        </p:sp>
        <p:grpSp>
          <p:nvGrpSpPr>
            <p:cNvPr id="13" name="Group 12"/>
            <p:cNvGrpSpPr/>
            <p:nvPr/>
          </p:nvGrpSpPr>
          <p:grpSpPr>
            <a:xfrm>
              <a:off x="658331" y="2051450"/>
              <a:ext cx="6457950" cy="914400"/>
              <a:chOff x="594360" y="2523179"/>
              <a:chExt cx="8610600" cy="1632851"/>
            </a:xfrm>
          </p:grpSpPr>
          <p:sp>
            <p:nvSpPr>
              <p:cNvPr id="14" name="Round Same Side Corner Rectangle 13"/>
              <p:cNvSpPr/>
              <p:nvPr/>
            </p:nvSpPr>
            <p:spPr>
              <a:xfrm rot="10800000">
                <a:off x="594360" y="2912789"/>
                <a:ext cx="8610600" cy="1243241"/>
              </a:xfrm>
              <a:prstGeom prst="round2SameRect">
                <a:avLst/>
              </a:prstGeom>
              <a:noFill/>
              <a:ln>
                <a:solidFill>
                  <a:srgbClr val="C4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ound Same Side Corner Rectangle 14"/>
              <p:cNvSpPr/>
              <p:nvPr/>
            </p:nvSpPr>
            <p:spPr>
              <a:xfrm>
                <a:off x="594360" y="2523179"/>
                <a:ext cx="8610600" cy="389612"/>
              </a:xfrm>
              <a:prstGeom prst="round2SameRect">
                <a:avLst>
                  <a:gd name="adj1" fmla="val 50000"/>
                  <a:gd name="adj2" fmla="val 0"/>
                </a:avLst>
              </a:prstGeom>
              <a:solidFill>
                <a:srgbClr val="C68C8B"/>
              </a:solidFill>
              <a:ln>
                <a:solidFill>
                  <a:srgbClr val="C4888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Example: 8-queens</a:t>
                </a:r>
              </a:p>
            </p:txBody>
          </p:sp>
        </p:grpSp>
      </p:grpSp>
      <p:grpSp>
        <p:nvGrpSpPr>
          <p:cNvPr id="7" name="Group 6"/>
          <p:cNvGrpSpPr/>
          <p:nvPr/>
        </p:nvGrpSpPr>
        <p:grpSpPr>
          <a:xfrm>
            <a:off x="591963" y="3999958"/>
            <a:ext cx="6457950" cy="663818"/>
            <a:chOff x="658331" y="4025049"/>
            <a:chExt cx="6457950" cy="663818"/>
          </a:xfrm>
        </p:grpSpPr>
        <p:grpSp>
          <p:nvGrpSpPr>
            <p:cNvPr id="8" name="Group 7"/>
            <p:cNvGrpSpPr/>
            <p:nvPr/>
          </p:nvGrpSpPr>
          <p:grpSpPr>
            <a:xfrm>
              <a:off x="658331" y="4025049"/>
              <a:ext cx="6457950" cy="663818"/>
              <a:chOff x="594360" y="2523179"/>
              <a:chExt cx="8610600" cy="1185384"/>
            </a:xfrm>
          </p:grpSpPr>
          <p:sp>
            <p:nvSpPr>
              <p:cNvPr id="9" name="Round Same Side Corner Rectangle 8"/>
              <p:cNvSpPr/>
              <p:nvPr/>
            </p:nvSpPr>
            <p:spPr>
              <a:xfrm rot="10800000">
                <a:off x="594360" y="2912789"/>
                <a:ext cx="8610600" cy="795774"/>
              </a:xfrm>
              <a:prstGeom prst="round2SameRect">
                <a:avLst/>
              </a:prstGeom>
              <a:noFill/>
              <a:ln>
                <a:solidFill>
                  <a:srgbClr val="C4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a:t>
                </a:r>
              </a:p>
            </p:txBody>
          </p:sp>
          <p:sp>
            <p:nvSpPr>
              <p:cNvPr id="10" name="Round Same Side Corner Rectangle 9"/>
              <p:cNvSpPr/>
              <p:nvPr/>
            </p:nvSpPr>
            <p:spPr>
              <a:xfrm>
                <a:off x="594360" y="2523179"/>
                <a:ext cx="8610600" cy="389612"/>
              </a:xfrm>
              <a:prstGeom prst="round2SameRect">
                <a:avLst>
                  <a:gd name="adj1" fmla="val 50000"/>
                  <a:gd name="adj2" fmla="val 0"/>
                </a:avLst>
              </a:prstGeom>
              <a:solidFill>
                <a:srgbClr val="C68C8B"/>
              </a:solidFill>
              <a:ln>
                <a:solidFill>
                  <a:srgbClr val="C4888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Example: 8-queens</a:t>
                </a:r>
              </a:p>
            </p:txBody>
          </p:sp>
        </p:grpSp>
        <p:sp>
          <p:nvSpPr>
            <p:cNvPr id="11" name="TextBox 10"/>
            <p:cNvSpPr txBox="1"/>
            <p:nvPr/>
          </p:nvSpPr>
          <p:spPr>
            <a:xfrm>
              <a:off x="724514" y="4316009"/>
              <a:ext cx="5886450" cy="30008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Goal test: </a:t>
              </a:r>
              <a:r>
                <a:rPr kumimoji="0" lang="en-US"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a:t>
              </a:r>
              <a:r>
                <a:rPr kumimoji="0" lang="en-US"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two queens in the same row, column or diagonal</a:t>
              </a:r>
            </a:p>
          </p:txBody>
        </p:sp>
      </p:grpSp>
      <p:pic>
        <p:nvPicPr>
          <p:cNvPr id="1026" name="Picture 2" descr="a) A solution to the non-attacking 8-queens problem; (b) An optimal... |  Download Scientific Diagram">
            <a:extLst>
              <a:ext uri="{FF2B5EF4-FFF2-40B4-BE49-F238E27FC236}">
                <a16:creationId xmlns:a16="http://schemas.microsoft.com/office/drawing/2014/main" id="{F8436428-B7F0-984C-AADA-435A0CC36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9146" y="1304029"/>
            <a:ext cx="1791745" cy="186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44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8AE6-62F1-7444-BA09-936A0E9667DA}"/>
              </a:ext>
            </a:extLst>
          </p:cNvPr>
          <p:cNvSpPr>
            <a:spLocks noGrp="1"/>
          </p:cNvSpPr>
          <p:nvPr>
            <p:ph type="title"/>
          </p:nvPr>
        </p:nvSpPr>
        <p:spPr/>
        <p:txBody>
          <a:bodyPr>
            <a:normAutofit fontScale="90000"/>
          </a:bodyPr>
          <a:lstStyle/>
          <a:p>
            <a:r>
              <a:rPr lang="en-US" dirty="0"/>
              <a:t>Revisit: Alpha Go</a:t>
            </a:r>
          </a:p>
        </p:txBody>
      </p:sp>
      <p:pic>
        <p:nvPicPr>
          <p:cNvPr id="2050" name="Picture 2">
            <a:extLst>
              <a:ext uri="{FF2B5EF4-FFF2-40B4-BE49-F238E27FC236}">
                <a16:creationId xmlns:a16="http://schemas.microsoft.com/office/drawing/2014/main" id="{D5EF7BA9-D6D0-4940-A866-0D25D0C06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1" y="1747519"/>
            <a:ext cx="2365586" cy="22946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haZero Explained · On AI">
            <a:extLst>
              <a:ext uri="{FF2B5EF4-FFF2-40B4-BE49-F238E27FC236}">
                <a16:creationId xmlns:a16="http://schemas.microsoft.com/office/drawing/2014/main" id="{A584FF14-B258-D148-9547-D1DAF8751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795" y="1747519"/>
            <a:ext cx="3071964" cy="2328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E720874-16AF-8347-A817-DCA3F65E1DDD}"/>
              </a:ext>
            </a:extLst>
          </p:cNvPr>
          <p:cNvSpPr txBox="1"/>
          <p:nvPr/>
        </p:nvSpPr>
        <p:spPr>
          <a:xfrm>
            <a:off x="6421121" y="2571750"/>
            <a:ext cx="1733103" cy="369332"/>
          </a:xfrm>
          <a:prstGeom prst="rect">
            <a:avLst/>
          </a:prstGeom>
          <a:noFill/>
        </p:spPr>
        <p:txBody>
          <a:bodyPr wrap="none" rtlCol="0">
            <a:spAutoFit/>
          </a:bodyPr>
          <a:lstStyle/>
          <a:p>
            <a:r>
              <a:rPr lang="en-US" dirty="0"/>
              <a:t>#Moves = 250</a:t>
            </a:r>
            <a:r>
              <a:rPr lang="en-US" baseline="30000" dirty="0"/>
              <a:t>150</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D653BD-FD30-1144-8455-804199120AA9}"/>
                  </a:ext>
                </a:extLst>
              </p:cNvPr>
              <p:cNvSpPr txBox="1"/>
              <p:nvPr/>
            </p:nvSpPr>
            <p:spPr>
              <a:xfrm>
                <a:off x="6287394" y="3095414"/>
                <a:ext cx="1946367" cy="369332"/>
              </a:xfrm>
              <a:prstGeom prst="rect">
                <a:avLst/>
              </a:prstGeom>
              <a:noFill/>
              <a:ln>
                <a:solidFill>
                  <a:schemeClr val="accent1"/>
                </a:solidFill>
              </a:ln>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#stone positions</a:t>
                </a:r>
              </a:p>
            </p:txBody>
          </p:sp>
        </mc:Choice>
        <mc:Fallback xmlns="">
          <p:sp>
            <p:nvSpPr>
              <p:cNvPr id="4" name="TextBox 3">
                <a:extLst>
                  <a:ext uri="{FF2B5EF4-FFF2-40B4-BE49-F238E27FC236}">
                    <a16:creationId xmlns:a16="http://schemas.microsoft.com/office/drawing/2014/main" id="{A3D653BD-FD30-1144-8455-804199120AA9}"/>
                  </a:ext>
                </a:extLst>
              </p:cNvPr>
              <p:cNvSpPr txBox="1">
                <a:spLocks noRot="1" noChangeAspect="1" noMove="1" noResize="1" noEditPoints="1" noAdjustHandles="1" noChangeArrowheads="1" noChangeShapeType="1" noTextEdit="1"/>
              </p:cNvSpPr>
              <p:nvPr/>
            </p:nvSpPr>
            <p:spPr>
              <a:xfrm>
                <a:off x="6287394" y="3095414"/>
                <a:ext cx="1946367" cy="369332"/>
              </a:xfrm>
              <a:prstGeom prst="rect">
                <a:avLst/>
              </a:prstGeom>
              <a:blipFill>
                <a:blip r:embed="rId4"/>
                <a:stretch>
                  <a:fillRect t="-6452" r="-1290" b="-22581"/>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6F90AE-A198-424D-AD03-5D3F998ED964}"/>
                  </a:ext>
                </a:extLst>
              </p:cNvPr>
              <p:cNvSpPr txBox="1"/>
              <p:nvPr/>
            </p:nvSpPr>
            <p:spPr>
              <a:xfrm>
                <a:off x="7404995" y="1957520"/>
                <a:ext cx="1013419" cy="369332"/>
              </a:xfrm>
              <a:prstGeom prst="rect">
                <a:avLst/>
              </a:prstGeom>
              <a:noFill/>
              <a:ln>
                <a:solidFill>
                  <a:schemeClr val="accent1"/>
                </a:solidFill>
              </a:ln>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#turns</a:t>
                </a:r>
              </a:p>
            </p:txBody>
          </p:sp>
        </mc:Choice>
        <mc:Fallback xmlns="">
          <p:sp>
            <p:nvSpPr>
              <p:cNvPr id="8" name="TextBox 7">
                <a:extLst>
                  <a:ext uri="{FF2B5EF4-FFF2-40B4-BE49-F238E27FC236}">
                    <a16:creationId xmlns:a16="http://schemas.microsoft.com/office/drawing/2014/main" id="{CC6F90AE-A198-424D-AD03-5D3F998ED964}"/>
                  </a:ext>
                </a:extLst>
              </p:cNvPr>
              <p:cNvSpPr txBox="1">
                <a:spLocks noRot="1" noChangeAspect="1" noMove="1" noResize="1" noEditPoints="1" noAdjustHandles="1" noChangeArrowheads="1" noChangeShapeType="1" noTextEdit="1"/>
              </p:cNvSpPr>
              <p:nvPr/>
            </p:nvSpPr>
            <p:spPr>
              <a:xfrm>
                <a:off x="7404995" y="1957520"/>
                <a:ext cx="1013419" cy="369332"/>
              </a:xfrm>
              <a:prstGeom prst="rect">
                <a:avLst/>
              </a:prstGeom>
              <a:blipFill>
                <a:blip r:embed="rId5"/>
                <a:stretch>
                  <a:fillRect t="-3226" r="-3659" b="-25806"/>
                </a:stretch>
              </a:blipFill>
              <a:ln>
                <a:solidFill>
                  <a:schemeClr val="accent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C446E5A-BC2D-DB4B-8E69-D0A27739C40F}"/>
              </a:ext>
            </a:extLst>
          </p:cNvPr>
          <p:cNvCxnSpPr>
            <a:endCxn id="4" idx="0"/>
          </p:cNvCxnSpPr>
          <p:nvPr/>
        </p:nvCxnSpPr>
        <p:spPr>
          <a:xfrm flipH="1">
            <a:off x="7260578" y="2831253"/>
            <a:ext cx="369582" cy="264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55A4EF8-7D57-4843-BFBB-E910D94C722D}"/>
              </a:ext>
            </a:extLst>
          </p:cNvPr>
          <p:cNvCxnSpPr>
            <a:endCxn id="8" idx="2"/>
          </p:cNvCxnSpPr>
          <p:nvPr/>
        </p:nvCxnSpPr>
        <p:spPr>
          <a:xfrm flipH="1" flipV="1">
            <a:off x="7911705" y="2326852"/>
            <a:ext cx="36802" cy="328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5505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8AE6-62F1-7444-BA09-936A0E9667DA}"/>
              </a:ext>
            </a:extLst>
          </p:cNvPr>
          <p:cNvSpPr>
            <a:spLocks noGrp="1"/>
          </p:cNvSpPr>
          <p:nvPr>
            <p:ph type="title"/>
          </p:nvPr>
        </p:nvSpPr>
        <p:spPr/>
        <p:txBody>
          <a:bodyPr>
            <a:normAutofit fontScale="90000"/>
          </a:bodyPr>
          <a:lstStyle/>
          <a:p>
            <a:r>
              <a:rPr lang="en-US" dirty="0"/>
              <a:t>Another Example: Monte Carlo Search Tree (MCST)</a:t>
            </a:r>
          </a:p>
        </p:txBody>
      </p:sp>
      <p:pic>
        <p:nvPicPr>
          <p:cNvPr id="1026" name="Picture 2">
            <a:extLst>
              <a:ext uri="{FF2B5EF4-FFF2-40B4-BE49-F238E27FC236}">
                <a16:creationId xmlns:a16="http://schemas.microsoft.com/office/drawing/2014/main" id="{FFFF700E-3577-5F49-94B7-4D6A6F643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267" y="1699683"/>
            <a:ext cx="2531534" cy="2531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367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AF46-C634-CB43-8D67-711C98AEE8F1}"/>
              </a:ext>
            </a:extLst>
          </p:cNvPr>
          <p:cNvSpPr>
            <a:spLocks noGrp="1"/>
          </p:cNvSpPr>
          <p:nvPr>
            <p:ph type="title"/>
          </p:nvPr>
        </p:nvSpPr>
        <p:spPr/>
        <p:txBody>
          <a:bodyPr>
            <a:normAutofit fontScale="90000"/>
          </a:bodyPr>
          <a:lstStyle/>
          <a:p>
            <a:r>
              <a:rPr lang="en-US" dirty="0"/>
              <a:t>MCST Key Steps</a:t>
            </a:r>
          </a:p>
        </p:txBody>
      </p:sp>
      <p:sp>
        <p:nvSpPr>
          <p:cNvPr id="5" name="TextBox 4">
            <a:extLst>
              <a:ext uri="{FF2B5EF4-FFF2-40B4-BE49-F238E27FC236}">
                <a16:creationId xmlns:a16="http://schemas.microsoft.com/office/drawing/2014/main" id="{8AA5F8B3-5F85-7D4F-A958-3310B80044D5}"/>
              </a:ext>
            </a:extLst>
          </p:cNvPr>
          <p:cNvSpPr txBox="1"/>
          <p:nvPr/>
        </p:nvSpPr>
        <p:spPr>
          <a:xfrm>
            <a:off x="3761521" y="1049866"/>
            <a:ext cx="1620957" cy="369332"/>
          </a:xfrm>
          <a:prstGeom prst="rect">
            <a:avLst/>
          </a:prstGeom>
          <a:noFill/>
        </p:spPr>
        <p:txBody>
          <a:bodyPr wrap="none" rtlCol="0">
            <a:spAutoFit/>
          </a:bodyPr>
          <a:lstStyle/>
          <a:p>
            <a:r>
              <a:rPr lang="en-US" dirty="0"/>
              <a:t>#Wins/#Games</a:t>
            </a:r>
          </a:p>
        </p:txBody>
      </p:sp>
      <p:pic>
        <p:nvPicPr>
          <p:cNvPr id="10" name="Picture 9">
            <a:extLst>
              <a:ext uri="{FF2B5EF4-FFF2-40B4-BE49-F238E27FC236}">
                <a16:creationId xmlns:a16="http://schemas.microsoft.com/office/drawing/2014/main" id="{EBAAA12D-7B9D-1D4D-A556-BF917FAA5F95}"/>
              </a:ext>
            </a:extLst>
          </p:cNvPr>
          <p:cNvPicPr>
            <a:picLocks noChangeAspect="1"/>
          </p:cNvPicPr>
          <p:nvPr/>
        </p:nvPicPr>
        <p:blipFill>
          <a:blip r:embed="rId2"/>
          <a:stretch>
            <a:fillRect/>
          </a:stretch>
        </p:blipFill>
        <p:spPr>
          <a:xfrm>
            <a:off x="670560" y="1447665"/>
            <a:ext cx="8114453" cy="3404928"/>
          </a:xfrm>
          <a:prstGeom prst="rect">
            <a:avLst/>
          </a:prstGeom>
        </p:spPr>
      </p:pic>
    </p:spTree>
    <p:extLst>
      <p:ext uri="{BB962C8B-B14F-4D97-AF65-F5344CB8AC3E}">
        <p14:creationId xmlns:p14="http://schemas.microsoft.com/office/powerpoint/2010/main" val="1857271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AF46-C634-CB43-8D67-711C98AEE8F1}"/>
              </a:ext>
            </a:extLst>
          </p:cNvPr>
          <p:cNvSpPr>
            <a:spLocks noGrp="1"/>
          </p:cNvSpPr>
          <p:nvPr>
            <p:ph type="title"/>
          </p:nvPr>
        </p:nvSpPr>
        <p:spPr/>
        <p:txBody>
          <a:bodyPr>
            <a:normAutofit fontScale="90000"/>
          </a:bodyPr>
          <a:lstStyle/>
          <a:p>
            <a:r>
              <a:rPr lang="en-US" dirty="0"/>
              <a:t>MCST for Go is very expensive &amp; slow</a:t>
            </a:r>
          </a:p>
        </p:txBody>
      </p:sp>
      <p:pic>
        <p:nvPicPr>
          <p:cNvPr id="15" name="Picture 4" descr="AlphaZero Explained · On AI">
            <a:extLst>
              <a:ext uri="{FF2B5EF4-FFF2-40B4-BE49-F238E27FC236}">
                <a16:creationId xmlns:a16="http://schemas.microsoft.com/office/drawing/2014/main" id="{C4E63AD5-09AE-824A-A5E7-936627F9F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36" y="1591733"/>
            <a:ext cx="3597158" cy="272626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135ABD0-6F8D-0C48-81B6-1048C05AC9B3}"/>
              </a:ext>
            </a:extLst>
          </p:cNvPr>
          <p:cNvSpPr txBox="1"/>
          <p:nvPr/>
        </p:nvSpPr>
        <p:spPr>
          <a:xfrm>
            <a:off x="4353831" y="1551094"/>
            <a:ext cx="4637873" cy="923330"/>
          </a:xfrm>
          <a:prstGeom prst="rect">
            <a:avLst/>
          </a:prstGeom>
          <a:noFill/>
        </p:spPr>
        <p:txBody>
          <a:bodyPr wrap="none" rtlCol="0">
            <a:spAutoFit/>
          </a:bodyPr>
          <a:lstStyle/>
          <a:p>
            <a:r>
              <a:rPr lang="en-US" dirty="0"/>
              <a:t>Why? The deeper you move, the wider you are </a:t>
            </a:r>
          </a:p>
          <a:p>
            <a:r>
              <a:rPr lang="en-US" dirty="0">
                <a:sym typeface="Wingdings" pitchFamily="2" charset="2"/>
              </a:rPr>
              <a:t> </a:t>
            </a:r>
          </a:p>
          <a:p>
            <a:r>
              <a:rPr lang="en-US" dirty="0">
                <a:sym typeface="Wingdings" pitchFamily="2" charset="2"/>
              </a:rPr>
              <a:t>#number of simulations is exploded</a:t>
            </a:r>
            <a:endParaRPr lang="en-US" dirty="0"/>
          </a:p>
        </p:txBody>
      </p:sp>
      <p:sp>
        <p:nvSpPr>
          <p:cNvPr id="17" name="TextBox 16">
            <a:extLst>
              <a:ext uri="{FF2B5EF4-FFF2-40B4-BE49-F238E27FC236}">
                <a16:creationId xmlns:a16="http://schemas.microsoft.com/office/drawing/2014/main" id="{687BE647-7D7E-7346-8477-628E597A8C12}"/>
              </a:ext>
            </a:extLst>
          </p:cNvPr>
          <p:cNvSpPr txBox="1"/>
          <p:nvPr/>
        </p:nvSpPr>
        <p:spPr>
          <a:xfrm>
            <a:off x="3957591" y="2991869"/>
            <a:ext cx="4854774" cy="1477328"/>
          </a:xfrm>
          <a:prstGeom prst="rect">
            <a:avLst/>
          </a:prstGeom>
          <a:noFill/>
        </p:spPr>
        <p:txBody>
          <a:bodyPr wrap="square" rtlCol="0">
            <a:spAutoFit/>
          </a:bodyPr>
          <a:lstStyle/>
          <a:p>
            <a:r>
              <a:rPr lang="en-US" dirty="0"/>
              <a:t>Solution:</a:t>
            </a:r>
          </a:p>
          <a:p>
            <a:pPr marL="342900" indent="-342900">
              <a:buAutoNum type="arabicPeriod"/>
            </a:pPr>
            <a:r>
              <a:rPr lang="en-US" dirty="0"/>
              <a:t>For selection/expansion, no longer stats (xx/xx) but </a:t>
            </a:r>
            <a:r>
              <a:rPr lang="en-US" i="1" dirty="0">
                <a:solidFill>
                  <a:srgbClr val="FF0000"/>
                </a:solidFill>
              </a:rPr>
              <a:t>f = </a:t>
            </a:r>
            <a:r>
              <a:rPr lang="en-US" i="1" dirty="0" err="1">
                <a:solidFill>
                  <a:srgbClr val="FF0000"/>
                </a:solidFill>
              </a:rPr>
              <a:t>g+h</a:t>
            </a:r>
            <a:endParaRPr lang="en-US" i="1" dirty="0">
              <a:solidFill>
                <a:srgbClr val="FF0000"/>
              </a:solidFill>
            </a:endParaRPr>
          </a:p>
          <a:p>
            <a:pPr marL="342900" indent="-342900">
              <a:buAutoNum type="arabicPeriod"/>
            </a:pPr>
            <a:r>
              <a:rPr lang="en-US" dirty="0"/>
              <a:t>For simulation, no longer real self-play but </a:t>
            </a:r>
            <a:r>
              <a:rPr lang="en-US" i="1" dirty="0">
                <a:solidFill>
                  <a:srgbClr val="FF0000"/>
                </a:solidFill>
              </a:rPr>
              <a:t>f = </a:t>
            </a:r>
            <a:r>
              <a:rPr lang="en-US" i="1" dirty="0" err="1">
                <a:solidFill>
                  <a:srgbClr val="FF0000"/>
                </a:solidFill>
              </a:rPr>
              <a:t>g+h</a:t>
            </a:r>
            <a:r>
              <a:rPr lang="en-US" i="1" dirty="0">
                <a:solidFill>
                  <a:srgbClr val="FF0000"/>
                </a:solidFill>
              </a:rPr>
              <a:t> </a:t>
            </a:r>
          </a:p>
        </p:txBody>
      </p:sp>
    </p:spTree>
    <p:extLst>
      <p:ext uri="{BB962C8B-B14F-4D97-AF65-F5344CB8AC3E}">
        <p14:creationId xmlns:p14="http://schemas.microsoft.com/office/powerpoint/2010/main" val="2155047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8FF34-CC97-CC42-8916-473DB89F0396}"/>
              </a:ext>
            </a:extLst>
          </p:cNvPr>
          <p:cNvSpPr>
            <a:spLocks noGrp="1"/>
          </p:cNvSpPr>
          <p:nvPr>
            <p:ph type="title"/>
          </p:nvPr>
        </p:nvSpPr>
        <p:spPr/>
        <p:txBody>
          <a:bodyPr>
            <a:normAutofit fontScale="90000"/>
          </a:bodyPr>
          <a:lstStyle/>
          <a:p>
            <a:r>
              <a:rPr lang="en-US" dirty="0"/>
              <a:t>MCST: Update f = g() + h()</a:t>
            </a:r>
          </a:p>
        </p:txBody>
      </p:sp>
      <p:pic>
        <p:nvPicPr>
          <p:cNvPr id="4" name="Picture 3">
            <a:extLst>
              <a:ext uri="{FF2B5EF4-FFF2-40B4-BE49-F238E27FC236}">
                <a16:creationId xmlns:a16="http://schemas.microsoft.com/office/drawing/2014/main" id="{7CB41325-D09E-564D-B664-E19BC8E723D8}"/>
              </a:ext>
            </a:extLst>
          </p:cNvPr>
          <p:cNvPicPr>
            <a:picLocks noChangeAspect="1"/>
          </p:cNvPicPr>
          <p:nvPr/>
        </p:nvPicPr>
        <p:blipFill>
          <a:blip r:embed="rId3"/>
          <a:stretch>
            <a:fillRect/>
          </a:stretch>
        </p:blipFill>
        <p:spPr>
          <a:xfrm>
            <a:off x="3776421" y="1403119"/>
            <a:ext cx="5092972" cy="3129455"/>
          </a:xfrm>
          <a:prstGeom prst="rect">
            <a:avLst/>
          </a:prstGeom>
        </p:spPr>
      </p:pic>
      <p:sp>
        <p:nvSpPr>
          <p:cNvPr id="5" name="Oval 4">
            <a:extLst>
              <a:ext uri="{FF2B5EF4-FFF2-40B4-BE49-F238E27FC236}">
                <a16:creationId xmlns:a16="http://schemas.microsoft.com/office/drawing/2014/main" id="{64E82FC5-D5EF-D94C-9C5C-F8BC04632E6C}"/>
              </a:ext>
            </a:extLst>
          </p:cNvPr>
          <p:cNvSpPr/>
          <p:nvPr/>
        </p:nvSpPr>
        <p:spPr>
          <a:xfrm>
            <a:off x="5130801" y="144949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7" name="Oval 6">
            <a:extLst>
              <a:ext uri="{FF2B5EF4-FFF2-40B4-BE49-F238E27FC236}">
                <a16:creationId xmlns:a16="http://schemas.microsoft.com/office/drawing/2014/main" id="{094677B7-16ED-CD40-BCB5-86495A295B9F}"/>
              </a:ext>
            </a:extLst>
          </p:cNvPr>
          <p:cNvSpPr/>
          <p:nvPr/>
        </p:nvSpPr>
        <p:spPr>
          <a:xfrm>
            <a:off x="3870962"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8" name="Oval 7">
            <a:extLst>
              <a:ext uri="{FF2B5EF4-FFF2-40B4-BE49-F238E27FC236}">
                <a16:creationId xmlns:a16="http://schemas.microsoft.com/office/drawing/2014/main" id="{9E83CA52-290A-BE44-BFBC-397F9C6E5645}"/>
              </a:ext>
            </a:extLst>
          </p:cNvPr>
          <p:cNvSpPr/>
          <p:nvPr/>
        </p:nvSpPr>
        <p:spPr>
          <a:xfrm>
            <a:off x="4450081"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9" name="Oval 8">
            <a:extLst>
              <a:ext uri="{FF2B5EF4-FFF2-40B4-BE49-F238E27FC236}">
                <a16:creationId xmlns:a16="http://schemas.microsoft.com/office/drawing/2014/main" id="{958D0B9E-F6EB-2646-BDC7-E6E95C6A7F5E}"/>
              </a:ext>
            </a:extLst>
          </p:cNvPr>
          <p:cNvSpPr/>
          <p:nvPr/>
        </p:nvSpPr>
        <p:spPr>
          <a:xfrm>
            <a:off x="5130801"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0" name="Oval 9">
            <a:extLst>
              <a:ext uri="{FF2B5EF4-FFF2-40B4-BE49-F238E27FC236}">
                <a16:creationId xmlns:a16="http://schemas.microsoft.com/office/drawing/2014/main" id="{FEF40CAB-3588-474F-A601-8F8201C189E3}"/>
              </a:ext>
            </a:extLst>
          </p:cNvPr>
          <p:cNvSpPr/>
          <p:nvPr/>
        </p:nvSpPr>
        <p:spPr>
          <a:xfrm>
            <a:off x="5760720"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1" name="Oval 10">
            <a:extLst>
              <a:ext uri="{FF2B5EF4-FFF2-40B4-BE49-F238E27FC236}">
                <a16:creationId xmlns:a16="http://schemas.microsoft.com/office/drawing/2014/main" id="{DFA52DDE-2D4F-944E-B991-20B263F5EA19}"/>
              </a:ext>
            </a:extLst>
          </p:cNvPr>
          <p:cNvSpPr/>
          <p:nvPr/>
        </p:nvSpPr>
        <p:spPr>
          <a:xfrm>
            <a:off x="6407572" y="2629179"/>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2" name="Oval 11">
            <a:extLst>
              <a:ext uri="{FF2B5EF4-FFF2-40B4-BE49-F238E27FC236}">
                <a16:creationId xmlns:a16="http://schemas.microsoft.com/office/drawing/2014/main" id="{47FE4441-52DA-C34B-AB03-97134063A417}"/>
              </a:ext>
            </a:extLst>
          </p:cNvPr>
          <p:cNvSpPr/>
          <p:nvPr/>
        </p:nvSpPr>
        <p:spPr>
          <a:xfrm>
            <a:off x="6988243" y="2630304"/>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3" name="Oval 12">
            <a:extLst>
              <a:ext uri="{FF2B5EF4-FFF2-40B4-BE49-F238E27FC236}">
                <a16:creationId xmlns:a16="http://schemas.microsoft.com/office/drawing/2014/main" id="{EED30EDA-9CDA-644A-A3BD-A84B62C51EE6}"/>
              </a:ext>
            </a:extLst>
          </p:cNvPr>
          <p:cNvSpPr/>
          <p:nvPr/>
        </p:nvSpPr>
        <p:spPr>
          <a:xfrm>
            <a:off x="7664024" y="2629178"/>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4" name="Oval 13">
            <a:extLst>
              <a:ext uri="{FF2B5EF4-FFF2-40B4-BE49-F238E27FC236}">
                <a16:creationId xmlns:a16="http://schemas.microsoft.com/office/drawing/2014/main" id="{4E22D445-8B5C-204D-BE95-CEFA27FBCEDF}"/>
              </a:ext>
            </a:extLst>
          </p:cNvPr>
          <p:cNvSpPr/>
          <p:nvPr/>
        </p:nvSpPr>
        <p:spPr>
          <a:xfrm>
            <a:off x="8290556" y="2629178"/>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5" name="Oval 14">
            <a:extLst>
              <a:ext uri="{FF2B5EF4-FFF2-40B4-BE49-F238E27FC236}">
                <a16:creationId xmlns:a16="http://schemas.microsoft.com/office/drawing/2014/main" id="{EB856A6A-0A47-F741-9BDB-52665F05BED3}"/>
              </a:ext>
            </a:extLst>
          </p:cNvPr>
          <p:cNvSpPr/>
          <p:nvPr/>
        </p:nvSpPr>
        <p:spPr>
          <a:xfrm>
            <a:off x="7667410" y="1439329"/>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6" name="Oval 15">
            <a:extLst>
              <a:ext uri="{FF2B5EF4-FFF2-40B4-BE49-F238E27FC236}">
                <a16:creationId xmlns:a16="http://schemas.microsoft.com/office/drawing/2014/main" id="{7AAB03F2-62A9-2D4E-A59F-2A0B1D0403DF}"/>
              </a:ext>
            </a:extLst>
          </p:cNvPr>
          <p:cNvSpPr/>
          <p:nvPr/>
        </p:nvSpPr>
        <p:spPr>
          <a:xfrm>
            <a:off x="6407571" y="3779515"/>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7" name="Oval 16">
            <a:extLst>
              <a:ext uri="{FF2B5EF4-FFF2-40B4-BE49-F238E27FC236}">
                <a16:creationId xmlns:a16="http://schemas.microsoft.com/office/drawing/2014/main" id="{64F89342-3E5A-784A-81FB-8EB31EAE98B8}"/>
              </a:ext>
            </a:extLst>
          </p:cNvPr>
          <p:cNvSpPr/>
          <p:nvPr/>
        </p:nvSpPr>
        <p:spPr>
          <a:xfrm>
            <a:off x="4453468" y="2030028"/>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8" name="Oval 17">
            <a:extLst>
              <a:ext uri="{FF2B5EF4-FFF2-40B4-BE49-F238E27FC236}">
                <a16:creationId xmlns:a16="http://schemas.microsoft.com/office/drawing/2014/main" id="{2253236A-C238-B146-8652-863B1C419F4E}"/>
              </a:ext>
            </a:extLst>
          </p:cNvPr>
          <p:cNvSpPr/>
          <p:nvPr/>
        </p:nvSpPr>
        <p:spPr>
          <a:xfrm>
            <a:off x="5127414" y="2033737"/>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9" name="Oval 18">
            <a:extLst>
              <a:ext uri="{FF2B5EF4-FFF2-40B4-BE49-F238E27FC236}">
                <a16:creationId xmlns:a16="http://schemas.microsoft.com/office/drawing/2014/main" id="{F6E5B438-3CC5-3F48-A7A7-2AC8019CA7D0}"/>
              </a:ext>
            </a:extLst>
          </p:cNvPr>
          <p:cNvSpPr/>
          <p:nvPr/>
        </p:nvSpPr>
        <p:spPr>
          <a:xfrm>
            <a:off x="5760720" y="2036801"/>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0" name="Oval 19">
            <a:extLst>
              <a:ext uri="{FF2B5EF4-FFF2-40B4-BE49-F238E27FC236}">
                <a16:creationId xmlns:a16="http://schemas.microsoft.com/office/drawing/2014/main" id="{9DB067C4-2F61-DB4D-8B2B-9FB07A47910B}"/>
              </a:ext>
            </a:extLst>
          </p:cNvPr>
          <p:cNvSpPr/>
          <p:nvPr/>
        </p:nvSpPr>
        <p:spPr>
          <a:xfrm>
            <a:off x="6986264" y="2023252"/>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1" name="Oval 20">
            <a:extLst>
              <a:ext uri="{FF2B5EF4-FFF2-40B4-BE49-F238E27FC236}">
                <a16:creationId xmlns:a16="http://schemas.microsoft.com/office/drawing/2014/main" id="{0F625DAB-376A-D147-A0F0-06873D56B131}"/>
              </a:ext>
            </a:extLst>
          </p:cNvPr>
          <p:cNvSpPr/>
          <p:nvPr/>
        </p:nvSpPr>
        <p:spPr>
          <a:xfrm>
            <a:off x="7664023" y="2019864"/>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2" name="Oval 21">
            <a:extLst>
              <a:ext uri="{FF2B5EF4-FFF2-40B4-BE49-F238E27FC236}">
                <a16:creationId xmlns:a16="http://schemas.microsoft.com/office/drawing/2014/main" id="{48674FAB-2B51-4B49-AE89-B5A076E8A927}"/>
              </a:ext>
            </a:extLst>
          </p:cNvPr>
          <p:cNvSpPr/>
          <p:nvPr/>
        </p:nvSpPr>
        <p:spPr>
          <a:xfrm>
            <a:off x="8296613" y="2023252"/>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3" name="Oval 22">
            <a:extLst>
              <a:ext uri="{FF2B5EF4-FFF2-40B4-BE49-F238E27FC236}">
                <a16:creationId xmlns:a16="http://schemas.microsoft.com/office/drawing/2014/main" id="{67B2BB19-B6E4-BA4C-BA54-EF183FDB87C3}"/>
              </a:ext>
            </a:extLst>
          </p:cNvPr>
          <p:cNvSpPr/>
          <p:nvPr/>
        </p:nvSpPr>
        <p:spPr>
          <a:xfrm>
            <a:off x="3870961" y="3198427"/>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4" name="Oval 23">
            <a:extLst>
              <a:ext uri="{FF2B5EF4-FFF2-40B4-BE49-F238E27FC236}">
                <a16:creationId xmlns:a16="http://schemas.microsoft.com/office/drawing/2014/main" id="{5E8F7445-5456-F145-9064-7868E6D69A88}"/>
              </a:ext>
            </a:extLst>
          </p:cNvPr>
          <p:cNvSpPr/>
          <p:nvPr/>
        </p:nvSpPr>
        <p:spPr>
          <a:xfrm>
            <a:off x="4456855" y="3201814"/>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5" name="Oval 24">
            <a:extLst>
              <a:ext uri="{FF2B5EF4-FFF2-40B4-BE49-F238E27FC236}">
                <a16:creationId xmlns:a16="http://schemas.microsoft.com/office/drawing/2014/main" id="{A2D7F08B-F3A8-EC47-AFF8-C962DC454FA3}"/>
              </a:ext>
            </a:extLst>
          </p:cNvPr>
          <p:cNvSpPr/>
          <p:nvPr/>
        </p:nvSpPr>
        <p:spPr>
          <a:xfrm>
            <a:off x="5127413" y="319902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6" name="Oval 25">
            <a:extLst>
              <a:ext uri="{FF2B5EF4-FFF2-40B4-BE49-F238E27FC236}">
                <a16:creationId xmlns:a16="http://schemas.microsoft.com/office/drawing/2014/main" id="{7EBA433F-5F60-E74A-8FFF-D1C5AE0990D3}"/>
              </a:ext>
            </a:extLst>
          </p:cNvPr>
          <p:cNvSpPr/>
          <p:nvPr/>
        </p:nvSpPr>
        <p:spPr>
          <a:xfrm>
            <a:off x="5757333" y="3198427"/>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7" name="Oval 26">
            <a:extLst>
              <a:ext uri="{FF2B5EF4-FFF2-40B4-BE49-F238E27FC236}">
                <a16:creationId xmlns:a16="http://schemas.microsoft.com/office/drawing/2014/main" id="{43D78F41-5DC3-A44C-9152-6A688A4A8FAD}"/>
              </a:ext>
            </a:extLst>
          </p:cNvPr>
          <p:cNvSpPr/>
          <p:nvPr/>
        </p:nvSpPr>
        <p:spPr>
          <a:xfrm>
            <a:off x="6407571" y="318837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8" name="Oval 27">
            <a:extLst>
              <a:ext uri="{FF2B5EF4-FFF2-40B4-BE49-F238E27FC236}">
                <a16:creationId xmlns:a16="http://schemas.microsoft.com/office/drawing/2014/main" id="{E1F672C9-333D-FC44-9E71-52F2F9352359}"/>
              </a:ext>
            </a:extLst>
          </p:cNvPr>
          <p:cNvSpPr/>
          <p:nvPr/>
        </p:nvSpPr>
        <p:spPr>
          <a:xfrm>
            <a:off x="6989651" y="3191766"/>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9" name="Oval 28">
            <a:extLst>
              <a:ext uri="{FF2B5EF4-FFF2-40B4-BE49-F238E27FC236}">
                <a16:creationId xmlns:a16="http://schemas.microsoft.com/office/drawing/2014/main" id="{B6C52E8D-D415-9E43-AD7A-2BE064640F13}"/>
              </a:ext>
            </a:extLst>
          </p:cNvPr>
          <p:cNvSpPr/>
          <p:nvPr/>
        </p:nvSpPr>
        <p:spPr>
          <a:xfrm>
            <a:off x="7664022" y="318837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30" name="Oval 29">
            <a:extLst>
              <a:ext uri="{FF2B5EF4-FFF2-40B4-BE49-F238E27FC236}">
                <a16:creationId xmlns:a16="http://schemas.microsoft.com/office/drawing/2014/main" id="{4D0CCB1F-1D36-8C4D-88F3-1360379AE7E3}"/>
              </a:ext>
            </a:extLst>
          </p:cNvPr>
          <p:cNvSpPr/>
          <p:nvPr/>
        </p:nvSpPr>
        <p:spPr>
          <a:xfrm>
            <a:off x="8290556" y="318874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31" name="TextBox 30">
            <a:extLst>
              <a:ext uri="{FF2B5EF4-FFF2-40B4-BE49-F238E27FC236}">
                <a16:creationId xmlns:a16="http://schemas.microsoft.com/office/drawing/2014/main" id="{302397FC-D639-404E-A150-8230755E8321}"/>
              </a:ext>
            </a:extLst>
          </p:cNvPr>
          <p:cNvSpPr txBox="1"/>
          <p:nvPr/>
        </p:nvSpPr>
        <p:spPr>
          <a:xfrm>
            <a:off x="5757333" y="4352173"/>
            <a:ext cx="1341981" cy="430887"/>
          </a:xfrm>
          <a:prstGeom prst="rect">
            <a:avLst/>
          </a:prstGeom>
          <a:solidFill>
            <a:schemeClr val="bg1"/>
          </a:solidFill>
        </p:spPr>
        <p:txBody>
          <a:bodyPr wrap="square" rtlCol="0">
            <a:spAutoFit/>
          </a:bodyPr>
          <a:lstStyle/>
          <a:p>
            <a:pPr algn="ctr"/>
            <a:r>
              <a:rPr lang="en-US" sz="1100" dirty="0"/>
              <a:t>No real play, </a:t>
            </a:r>
          </a:p>
          <a:p>
            <a:pPr algn="ctr"/>
            <a:r>
              <a:rPr lang="en-US" sz="1100" dirty="0"/>
              <a:t>just an estimation</a:t>
            </a:r>
          </a:p>
        </p:txBody>
      </p:sp>
      <p:pic>
        <p:nvPicPr>
          <p:cNvPr id="32" name="Picture 31">
            <a:extLst>
              <a:ext uri="{FF2B5EF4-FFF2-40B4-BE49-F238E27FC236}">
                <a16:creationId xmlns:a16="http://schemas.microsoft.com/office/drawing/2014/main" id="{3DFC5B8D-F7CB-854C-B97C-73CA5D3909BB}"/>
              </a:ext>
            </a:extLst>
          </p:cNvPr>
          <p:cNvPicPr>
            <a:picLocks noChangeAspect="1"/>
          </p:cNvPicPr>
          <p:nvPr/>
        </p:nvPicPr>
        <p:blipFill>
          <a:blip r:embed="rId4"/>
          <a:stretch>
            <a:fillRect/>
          </a:stretch>
        </p:blipFill>
        <p:spPr>
          <a:xfrm>
            <a:off x="322756" y="2242117"/>
            <a:ext cx="1401346" cy="1912620"/>
          </a:xfrm>
          <a:prstGeom prst="rect">
            <a:avLst/>
          </a:prstGeom>
        </p:spPr>
      </p:pic>
      <p:pic>
        <p:nvPicPr>
          <p:cNvPr id="34" name="Picture 33">
            <a:extLst>
              <a:ext uri="{FF2B5EF4-FFF2-40B4-BE49-F238E27FC236}">
                <a16:creationId xmlns:a16="http://schemas.microsoft.com/office/drawing/2014/main" id="{FEDBCC82-3EE7-EC4C-96FE-174E4E9D653C}"/>
              </a:ext>
            </a:extLst>
          </p:cNvPr>
          <p:cNvPicPr>
            <a:picLocks noChangeAspect="1"/>
          </p:cNvPicPr>
          <p:nvPr/>
        </p:nvPicPr>
        <p:blipFill>
          <a:blip r:embed="rId5"/>
          <a:stretch>
            <a:fillRect/>
          </a:stretch>
        </p:blipFill>
        <p:spPr>
          <a:xfrm>
            <a:off x="2164074" y="2199361"/>
            <a:ext cx="1456288" cy="2081953"/>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10984F5-91BD-F042-9ADE-8A2560B983BD}"/>
                  </a:ext>
                </a:extLst>
              </p:cNvPr>
              <p:cNvSpPr txBox="1"/>
              <p:nvPr/>
            </p:nvSpPr>
            <p:spPr>
              <a:xfrm>
                <a:off x="808213" y="1852147"/>
                <a:ext cx="441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 )</m:t>
                      </m:r>
                    </m:oMath>
                  </m:oMathPara>
                </a14:m>
                <a:endParaRPr lang="en-US" dirty="0"/>
              </a:p>
            </p:txBody>
          </p:sp>
        </mc:Choice>
        <mc:Fallback xmlns="">
          <p:sp>
            <p:nvSpPr>
              <p:cNvPr id="36" name="TextBox 35">
                <a:extLst>
                  <a:ext uri="{FF2B5EF4-FFF2-40B4-BE49-F238E27FC236}">
                    <a16:creationId xmlns:a16="http://schemas.microsoft.com/office/drawing/2014/main" id="{910984F5-91BD-F042-9ADE-8A2560B983BD}"/>
                  </a:ext>
                </a:extLst>
              </p:cNvPr>
              <p:cNvSpPr txBox="1">
                <a:spLocks noRot="1" noChangeAspect="1" noMove="1" noResize="1" noEditPoints="1" noAdjustHandles="1" noChangeArrowheads="1" noChangeShapeType="1" noTextEdit="1"/>
              </p:cNvSpPr>
              <p:nvPr/>
            </p:nvSpPr>
            <p:spPr>
              <a:xfrm>
                <a:off x="808213" y="1852147"/>
                <a:ext cx="441595" cy="276999"/>
              </a:xfrm>
              <a:prstGeom prst="rect">
                <a:avLst/>
              </a:prstGeom>
              <a:blipFill>
                <a:blip r:embed="rId6"/>
                <a:stretch>
                  <a:fillRect l="-11111" t="-4348" r="-19444"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AD0B6F2-E659-784D-B4EA-11ED0A2A356D}"/>
                  </a:ext>
                </a:extLst>
              </p:cNvPr>
              <p:cNvSpPr txBox="1"/>
              <p:nvPr/>
            </p:nvSpPr>
            <p:spPr>
              <a:xfrm>
                <a:off x="2659329" y="1852146"/>
                <a:ext cx="441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oMath>
                  </m:oMathPara>
                </a14:m>
                <a:endParaRPr lang="en-US" dirty="0"/>
              </a:p>
            </p:txBody>
          </p:sp>
        </mc:Choice>
        <mc:Fallback xmlns="">
          <p:sp>
            <p:nvSpPr>
              <p:cNvPr id="37" name="TextBox 36">
                <a:extLst>
                  <a:ext uri="{FF2B5EF4-FFF2-40B4-BE49-F238E27FC236}">
                    <a16:creationId xmlns:a16="http://schemas.microsoft.com/office/drawing/2014/main" id="{4AD0B6F2-E659-784D-B4EA-11ED0A2A356D}"/>
                  </a:ext>
                </a:extLst>
              </p:cNvPr>
              <p:cNvSpPr txBox="1">
                <a:spLocks noRot="1" noChangeAspect="1" noMove="1" noResize="1" noEditPoints="1" noAdjustHandles="1" noChangeArrowheads="1" noChangeShapeType="1" noTextEdit="1"/>
              </p:cNvSpPr>
              <p:nvPr/>
            </p:nvSpPr>
            <p:spPr>
              <a:xfrm>
                <a:off x="2659329" y="1852146"/>
                <a:ext cx="441595" cy="276999"/>
              </a:xfrm>
              <a:prstGeom prst="rect">
                <a:avLst/>
              </a:prstGeom>
              <a:blipFill>
                <a:blip r:embed="rId7"/>
                <a:stretch>
                  <a:fillRect l="-11111" t="-4348" r="-16667" b="-3913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C5D460DA-DC95-9B4A-9DFF-D4D0A2FC3171}"/>
              </a:ext>
            </a:extLst>
          </p:cNvPr>
          <p:cNvSpPr txBox="1"/>
          <p:nvPr/>
        </p:nvSpPr>
        <p:spPr>
          <a:xfrm>
            <a:off x="322756" y="1449491"/>
            <a:ext cx="1590564" cy="369332"/>
          </a:xfrm>
          <a:prstGeom prst="rect">
            <a:avLst/>
          </a:prstGeom>
          <a:noFill/>
        </p:spPr>
        <p:txBody>
          <a:bodyPr wrap="none" rtlCol="0">
            <a:spAutoFit/>
          </a:bodyPr>
          <a:lstStyle/>
          <a:p>
            <a:r>
              <a:rPr lang="en-US" dirty="0"/>
              <a:t>Policy Network</a:t>
            </a:r>
          </a:p>
        </p:txBody>
      </p:sp>
      <p:sp>
        <p:nvSpPr>
          <p:cNvPr id="39" name="TextBox 38">
            <a:extLst>
              <a:ext uri="{FF2B5EF4-FFF2-40B4-BE49-F238E27FC236}">
                <a16:creationId xmlns:a16="http://schemas.microsoft.com/office/drawing/2014/main" id="{2A3F0DA4-C397-D94A-AAB9-03411388E2B5}"/>
              </a:ext>
            </a:extLst>
          </p:cNvPr>
          <p:cNvSpPr txBox="1"/>
          <p:nvPr/>
        </p:nvSpPr>
        <p:spPr>
          <a:xfrm>
            <a:off x="2210095" y="1449491"/>
            <a:ext cx="1566326" cy="369332"/>
          </a:xfrm>
          <a:prstGeom prst="rect">
            <a:avLst/>
          </a:prstGeom>
          <a:noFill/>
        </p:spPr>
        <p:txBody>
          <a:bodyPr wrap="none" rtlCol="0">
            <a:spAutoFit/>
          </a:bodyPr>
          <a:lstStyle/>
          <a:p>
            <a:r>
              <a:rPr lang="en-US" dirty="0"/>
              <a:t>Value Network</a:t>
            </a:r>
          </a:p>
        </p:txBody>
      </p:sp>
    </p:spTree>
    <p:extLst>
      <p:ext uri="{BB962C8B-B14F-4D97-AF65-F5344CB8AC3E}">
        <p14:creationId xmlns:p14="http://schemas.microsoft.com/office/powerpoint/2010/main" val="196369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br>
              <a:rPr lang="en-SG" b="1" dirty="0"/>
            </a:br>
            <a:r>
              <a:rPr lang="en-SG" b="1" dirty="0"/>
              <a:t>Example: </a:t>
            </a:r>
            <a:r>
              <a:rPr lang="en-SG" b="1" dirty="0" err="1"/>
              <a:t>Cryptarithmetic</a:t>
            </a:r>
            <a:r>
              <a:rPr lang="en-SG" b="1" dirty="0"/>
              <a:t> Puzzle</a:t>
            </a:r>
            <a:br>
              <a:rPr lang="en-SG" dirty="0"/>
            </a:br>
            <a:endParaRPr lang="en-SG" dirty="0"/>
          </a:p>
        </p:txBody>
      </p:sp>
      <p:sp>
        <p:nvSpPr>
          <p:cNvPr id="4" name="Rectangle 3"/>
          <p:cNvSpPr/>
          <p:nvPr/>
        </p:nvSpPr>
        <p:spPr>
          <a:xfrm>
            <a:off x="1800225" y="2775213"/>
            <a:ext cx="4857750" cy="1615827"/>
          </a:xfrm>
          <a:prstGeom prst="rect">
            <a:avLst/>
          </a:prstGeom>
        </p:spPr>
        <p:txBody>
          <a:bodyPr wrap="square">
            <a:spAutoFit/>
          </a:bodyPr>
          <a:lstStyle/>
          <a:p>
            <a:pPr marL="214313" indent="-214313">
              <a:buClr>
                <a:schemeClr val="tx1"/>
              </a:buClr>
              <a:buSzPct val="50000"/>
              <a:buFont typeface="Wingdings" panose="05000000000000000000" pitchFamily="2" charset="2"/>
              <a:buChar char="q"/>
            </a:pPr>
            <a:r>
              <a:rPr lang="pt-BR" sz="1500" dirty="0"/>
              <a:t>Variables: D, E, M, N, O, R,  S,  Y</a:t>
            </a:r>
          </a:p>
          <a:p>
            <a:pPr marL="214313" indent="-214313">
              <a:buClr>
                <a:schemeClr val="tx1"/>
              </a:buClr>
              <a:buSzPct val="50000"/>
              <a:buFont typeface="Wingdings" panose="05000000000000000000" pitchFamily="2" charset="2"/>
              <a:buChar char="q"/>
            </a:pPr>
            <a:r>
              <a:rPr lang="fr-FR" sz="1500" dirty="0"/>
              <a:t>Value        Domain: {0, 1, 2, 3, 4, 5, 6, 7, 8, 9}</a:t>
            </a:r>
          </a:p>
          <a:p>
            <a:pPr marL="214313" indent="-214313">
              <a:buClr>
                <a:schemeClr val="tx1"/>
              </a:buClr>
              <a:buSzPct val="50000"/>
              <a:buFont typeface="Wingdings" panose="05000000000000000000" pitchFamily="2" charset="2"/>
              <a:buChar char="q"/>
            </a:pPr>
            <a:r>
              <a:rPr lang="en-SG" sz="1500" dirty="0"/>
              <a:t>Constraints </a:t>
            </a:r>
          </a:p>
          <a:p>
            <a:pPr marL="600075" lvl="1" indent="-257175">
              <a:buClr>
                <a:schemeClr val="tx1"/>
              </a:buClr>
              <a:buSzPct val="50000"/>
              <a:buFont typeface="Wingdings" panose="05000000000000000000" pitchFamily="2" charset="2"/>
              <a:buChar char="q"/>
            </a:pPr>
            <a:r>
              <a:rPr lang="es-ES" sz="1350" i="1" dirty="0"/>
              <a:t>Y = D + E </a:t>
            </a:r>
            <a:r>
              <a:rPr lang="es-ES" sz="1350" i="1" dirty="0" err="1"/>
              <a:t>or</a:t>
            </a:r>
            <a:r>
              <a:rPr lang="es-ES" sz="1350" i="1" dirty="0"/>
              <a:t> Y = D + E - 10</a:t>
            </a:r>
            <a:r>
              <a:rPr lang="es-ES" sz="1350" dirty="0"/>
              <a:t>, </a:t>
            </a:r>
            <a:r>
              <a:rPr lang="es-ES" sz="1350" dirty="0" err="1"/>
              <a:t>etc</a:t>
            </a:r>
            <a:endParaRPr lang="es-ES" sz="1350" dirty="0"/>
          </a:p>
          <a:p>
            <a:pPr marL="600075" lvl="1" indent="-257175">
              <a:buClr>
                <a:schemeClr val="tx1"/>
              </a:buClr>
              <a:buSzPct val="50000"/>
              <a:buFont typeface="Wingdings" panose="05000000000000000000" pitchFamily="2" charset="2"/>
              <a:buChar char="q"/>
            </a:pPr>
            <a:r>
              <a:rPr lang="pt-BR" sz="1350" dirty="0" err="1"/>
              <a:t>D</a:t>
            </a:r>
            <a:r>
              <a:rPr lang="pt-BR" sz="1350" dirty="0"/>
              <a:t> </a:t>
            </a:r>
            <a:r>
              <a:rPr lang="en-SG" sz="1350" dirty="0"/>
              <a:t>≠</a:t>
            </a:r>
            <a:r>
              <a:rPr lang="pt-BR" sz="1350" dirty="0"/>
              <a:t> E, D </a:t>
            </a:r>
            <a:r>
              <a:rPr lang="en-SG" sz="1350" dirty="0"/>
              <a:t>≠ </a:t>
            </a:r>
            <a:r>
              <a:rPr lang="pt-BR" sz="1350" dirty="0"/>
              <a:t>M, D </a:t>
            </a:r>
            <a:r>
              <a:rPr lang="en-SG" sz="1350" dirty="0"/>
              <a:t>≠ </a:t>
            </a:r>
            <a:r>
              <a:rPr lang="pt-BR" sz="1350" dirty="0"/>
              <a:t>N, etc.</a:t>
            </a:r>
          </a:p>
          <a:p>
            <a:pPr marL="600075" lvl="1" indent="-257175">
              <a:buClr>
                <a:schemeClr val="tx1"/>
              </a:buClr>
              <a:buSzPct val="50000"/>
              <a:buFont typeface="Wingdings" panose="05000000000000000000" pitchFamily="2" charset="2"/>
              <a:buChar char="q"/>
            </a:pPr>
            <a:r>
              <a:rPr lang="en-SG" sz="1350" dirty="0"/>
              <a:t>M ≠ 0, S ≠  0 (</a:t>
            </a:r>
            <a:r>
              <a:rPr lang="en-SG" sz="1350" dirty="0">
                <a:solidFill>
                  <a:srgbClr val="390CFA"/>
                </a:solidFill>
              </a:rPr>
              <a:t>unary</a:t>
            </a:r>
            <a:r>
              <a:rPr lang="en-SG" sz="1350" dirty="0"/>
              <a:t> constraints: concern the value of a single variable)</a:t>
            </a:r>
            <a:endParaRPr lang="en-SG" sz="3600" dirty="0"/>
          </a:p>
        </p:txBody>
      </p:sp>
      <p:sp>
        <p:nvSpPr>
          <p:cNvPr id="10" name="TextBox 9"/>
          <p:cNvSpPr txBox="1"/>
          <p:nvPr/>
        </p:nvSpPr>
        <p:spPr>
          <a:xfrm>
            <a:off x="1485900" y="1314450"/>
            <a:ext cx="5486400" cy="969496"/>
          </a:xfrm>
          <a:prstGeom prst="rect">
            <a:avLst/>
          </a:prstGeom>
          <a:noFill/>
        </p:spPr>
        <p:txBody>
          <a:bodyPr wrap="square" rtlCol="0">
            <a:spAutoFit/>
          </a:bodyPr>
          <a:lstStyle/>
          <a:p>
            <a:r>
              <a:rPr lang="en-US" sz="1500" dirty="0"/>
              <a:t>                                                       S     E    N    D</a:t>
            </a:r>
          </a:p>
          <a:p>
            <a:r>
              <a:rPr lang="en-US" sz="1500" dirty="0"/>
              <a:t>                                                  +  M    O    R    E</a:t>
            </a:r>
          </a:p>
          <a:p>
            <a:r>
              <a:rPr lang="en-US" sz="1350" dirty="0"/>
              <a:t>                                                            </a:t>
            </a:r>
          </a:p>
          <a:p>
            <a:r>
              <a:rPr lang="en-US" sz="1350" dirty="0"/>
              <a:t>                                                   </a:t>
            </a:r>
          </a:p>
        </p:txBody>
      </p:sp>
      <p:sp>
        <p:nvSpPr>
          <p:cNvPr id="11" name="TextBox 10"/>
          <p:cNvSpPr txBox="1"/>
          <p:nvPr/>
        </p:nvSpPr>
        <p:spPr>
          <a:xfrm>
            <a:off x="3600450" y="1840230"/>
            <a:ext cx="1600200" cy="323165"/>
          </a:xfrm>
          <a:prstGeom prst="rect">
            <a:avLst/>
          </a:prstGeom>
          <a:noFill/>
        </p:spPr>
        <p:txBody>
          <a:bodyPr wrap="square" rtlCol="0">
            <a:spAutoFit/>
          </a:bodyPr>
          <a:lstStyle/>
          <a:p>
            <a:r>
              <a:rPr lang="en-US" sz="1500" dirty="0"/>
              <a:t>M  O    N    E    Y</a:t>
            </a:r>
          </a:p>
        </p:txBody>
      </p:sp>
      <p:cxnSp>
        <p:nvCxnSpPr>
          <p:cNvPr id="12" name="Straight Connector 11"/>
          <p:cNvCxnSpPr/>
          <p:nvPr/>
        </p:nvCxnSpPr>
        <p:spPr>
          <a:xfrm>
            <a:off x="3429000" y="1828800"/>
            <a:ext cx="1714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A52310B-5AC0-FB4A-8EFC-5BB6B777A7E6}"/>
                  </a:ext>
                </a:extLst>
              </p:cNvPr>
              <p:cNvSpPr txBox="1"/>
              <p:nvPr/>
            </p:nvSpPr>
            <p:spPr>
              <a:xfrm>
                <a:off x="2621666" y="3014841"/>
                <a:ext cx="1971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1A52310B-5AC0-FB4A-8EFC-5BB6B777A7E6}"/>
                  </a:ext>
                </a:extLst>
              </p:cNvPr>
              <p:cNvSpPr txBox="1">
                <a:spLocks noRot="1" noChangeAspect="1" noMove="1" noResize="1" noEditPoints="1" noAdjustHandles="1" noChangeArrowheads="1" noChangeShapeType="1" noTextEdit="1"/>
              </p:cNvSpPr>
              <p:nvPr/>
            </p:nvSpPr>
            <p:spPr>
              <a:xfrm>
                <a:off x="2621666" y="3014841"/>
                <a:ext cx="197169" cy="276999"/>
              </a:xfrm>
              <a:prstGeom prst="rect">
                <a:avLst/>
              </a:prstGeom>
              <a:blipFill>
                <a:blip r:embed="rId3"/>
                <a:stretch>
                  <a:fillRect l="-18750" r="-25000"/>
                </a:stretch>
              </a:blipFill>
            </p:spPr>
            <p:txBody>
              <a:bodyPr/>
              <a:lstStyle/>
              <a:p>
                <a:r>
                  <a:rPr lang="en-US">
                    <a:noFill/>
                  </a:rPr>
                  <a:t> </a:t>
                </a:r>
              </a:p>
            </p:txBody>
          </p:sp>
        </mc:Fallback>
      </mc:AlternateContent>
    </p:spTree>
    <p:extLst>
      <p:ext uri="{BB962C8B-B14F-4D97-AF65-F5344CB8AC3E}">
        <p14:creationId xmlns:p14="http://schemas.microsoft.com/office/powerpoint/2010/main" val="263204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Map Colouring</a:t>
            </a:r>
          </a:p>
        </p:txBody>
      </p:sp>
      <p:sp>
        <p:nvSpPr>
          <p:cNvPr id="3" name="Content Placeholder 2"/>
          <p:cNvSpPr>
            <a:spLocks noGrp="1"/>
          </p:cNvSpPr>
          <p:nvPr>
            <p:ph idx="1"/>
          </p:nvPr>
        </p:nvSpPr>
        <p:spPr>
          <a:xfrm>
            <a:off x="457200" y="1248083"/>
            <a:ext cx="8318090" cy="3508772"/>
          </a:xfrm>
        </p:spPr>
        <p:txBody>
          <a:bodyPr>
            <a:normAutofit/>
          </a:bodyPr>
          <a:lstStyle/>
          <a:p>
            <a:pPr marL="0" indent="0">
              <a:buNone/>
            </a:pPr>
            <a:r>
              <a:rPr lang="en-SG" sz="2000" dirty="0"/>
              <a:t>Colour a map so that no adjacent parts have the same colour</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24" y="2042280"/>
            <a:ext cx="146304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061" y="2042280"/>
            <a:ext cx="146304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220941" y="2042280"/>
            <a:ext cx="4738704" cy="1446550"/>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Variables: Countries </a:t>
            </a:r>
            <a:r>
              <a:rPr kumimoji="0" lang="en-SG" sz="2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Ci</a:t>
            </a: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Domains: {</a:t>
            </a:r>
            <a:r>
              <a:rPr kumimoji="0" lang="en-SG" sz="2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Red, Blue, Green</a:t>
            </a:r>
            <a:r>
              <a:rPr kumimoji="0" lang="en-SG"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fr-FR"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Contraints: C1 </a:t>
            </a:r>
            <a:r>
              <a:rPr kumimoji="0" lang="en-SG"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C2, C1</a:t>
            </a:r>
            <a:r>
              <a:rPr kumimoji="0" lang="en-SG"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C5, etc.</a:t>
            </a:r>
          </a:p>
          <a:p>
            <a:pPr marL="628650" marR="0" lvl="1"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22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binary</a:t>
            </a:r>
            <a:r>
              <a:rPr kumimoji="0" lang="en-SG"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constraints</a:t>
            </a:r>
          </a:p>
        </p:txBody>
      </p:sp>
      <p:sp>
        <p:nvSpPr>
          <p:cNvPr id="7" name="Rounded Rectangle 6"/>
          <p:cNvSpPr/>
          <p:nvPr/>
        </p:nvSpPr>
        <p:spPr>
          <a:xfrm>
            <a:off x="508819" y="1825345"/>
            <a:ext cx="3527767" cy="2252584"/>
          </a:xfrm>
          <a:prstGeom prst="roundRect">
            <a:avLst/>
          </a:prstGeom>
          <a:noFill/>
          <a:ln w="57150">
            <a:solidFill>
              <a:srgbClr val="C4888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53324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Some Definitions</a:t>
            </a:r>
          </a:p>
        </p:txBody>
      </p:sp>
      <p:sp>
        <p:nvSpPr>
          <p:cNvPr id="3" name="Content Placeholder 2"/>
          <p:cNvSpPr>
            <a:spLocks noGrp="1"/>
          </p:cNvSpPr>
          <p:nvPr>
            <p:ph idx="1"/>
          </p:nvPr>
        </p:nvSpPr>
        <p:spPr>
          <a:xfrm>
            <a:off x="457200" y="1312724"/>
            <a:ext cx="8229600" cy="2907092"/>
          </a:xfrm>
        </p:spPr>
        <p:txBody>
          <a:bodyPr anchor="t">
            <a:normAutofit/>
          </a:bodyPr>
          <a:lstStyle/>
          <a:p>
            <a:pPr>
              <a:buClr>
                <a:schemeClr val="tx1"/>
              </a:buClr>
              <a:buSzPct val="100000"/>
            </a:pPr>
            <a:r>
              <a:rPr lang="en-US" sz="2200" dirty="0"/>
              <a:t>A state of the problem is defined by an</a:t>
            </a:r>
            <a:r>
              <a:rPr lang="en-US" sz="2200" dirty="0">
                <a:solidFill>
                  <a:srgbClr val="390CFA"/>
                </a:solidFill>
              </a:rPr>
              <a:t> </a:t>
            </a:r>
            <a:r>
              <a:rPr lang="en-US" sz="2200" b="1" dirty="0">
                <a:solidFill>
                  <a:srgbClr val="390CFA"/>
                </a:solidFill>
              </a:rPr>
              <a:t>assignment</a:t>
            </a:r>
            <a:r>
              <a:rPr lang="en-US" sz="2200" dirty="0">
                <a:solidFill>
                  <a:srgbClr val="390CFA"/>
                </a:solidFill>
              </a:rPr>
              <a:t> </a:t>
            </a:r>
            <a:r>
              <a:rPr lang="en-US" sz="2200" dirty="0"/>
              <a:t>of values to some or all of the variables.</a:t>
            </a:r>
          </a:p>
          <a:p>
            <a:pPr>
              <a:buClr>
                <a:schemeClr val="tx1"/>
              </a:buClr>
              <a:buSzPct val="100000"/>
            </a:pPr>
            <a:r>
              <a:rPr lang="en-US" sz="2200" dirty="0"/>
              <a:t>An assignment that does not violate any constraints is called a </a:t>
            </a:r>
            <a:r>
              <a:rPr lang="en-US" sz="2200" b="1" dirty="0">
                <a:solidFill>
                  <a:srgbClr val="390CFA"/>
                </a:solidFill>
              </a:rPr>
              <a:t>consistent</a:t>
            </a:r>
            <a:r>
              <a:rPr lang="en-US" sz="2200" dirty="0"/>
              <a:t> or</a:t>
            </a:r>
            <a:r>
              <a:rPr lang="en-US" sz="2200" dirty="0">
                <a:solidFill>
                  <a:srgbClr val="390CFA"/>
                </a:solidFill>
              </a:rPr>
              <a:t> </a:t>
            </a:r>
            <a:r>
              <a:rPr lang="en-US" sz="2200" b="1" dirty="0">
                <a:solidFill>
                  <a:srgbClr val="390CFA"/>
                </a:solidFill>
              </a:rPr>
              <a:t>legal</a:t>
            </a:r>
            <a:r>
              <a:rPr lang="en-US" sz="2200" dirty="0">
                <a:solidFill>
                  <a:srgbClr val="390CFA"/>
                </a:solidFill>
              </a:rPr>
              <a:t> </a:t>
            </a:r>
            <a:r>
              <a:rPr lang="en-US" sz="2200" dirty="0"/>
              <a:t>assignment.</a:t>
            </a:r>
          </a:p>
          <a:p>
            <a:pPr>
              <a:buClr>
                <a:schemeClr val="tx1"/>
              </a:buClr>
              <a:buSzPct val="100000"/>
            </a:pPr>
            <a:r>
              <a:rPr lang="en-US" sz="2200" dirty="0"/>
              <a:t>A </a:t>
            </a:r>
            <a:r>
              <a:rPr lang="en-US" sz="2200" b="1" dirty="0">
                <a:solidFill>
                  <a:srgbClr val="390CFA"/>
                </a:solidFill>
              </a:rPr>
              <a:t>solution</a:t>
            </a:r>
            <a:r>
              <a:rPr lang="en-US" sz="2200" dirty="0"/>
              <a:t> to a CSP is an assignment with every variable given a value (</a:t>
            </a:r>
            <a:r>
              <a:rPr lang="en-US" sz="2200" b="1" dirty="0">
                <a:solidFill>
                  <a:srgbClr val="390CFA"/>
                </a:solidFill>
              </a:rPr>
              <a:t>complete</a:t>
            </a:r>
            <a:r>
              <a:rPr lang="en-US" sz="2200" dirty="0"/>
              <a:t>) and the assignment satisfies all the constraints.</a:t>
            </a:r>
          </a:p>
        </p:txBody>
      </p:sp>
    </p:spTree>
    <p:extLst>
      <p:ext uri="{BB962C8B-B14F-4D97-AF65-F5344CB8AC3E}">
        <p14:creationId xmlns:p14="http://schemas.microsoft.com/office/powerpoint/2010/main" val="382914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anim calcmode="lin" valueType="num">
                                      <p:cBhvr>
                                        <p:cTn id="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Applying Standard Search</a:t>
            </a:r>
          </a:p>
        </p:txBody>
      </p:sp>
      <p:sp>
        <p:nvSpPr>
          <p:cNvPr id="3" name="Content Placeholder 2"/>
          <p:cNvSpPr>
            <a:spLocks noGrp="1"/>
          </p:cNvSpPr>
          <p:nvPr>
            <p:ph idx="1"/>
          </p:nvPr>
        </p:nvSpPr>
        <p:spPr>
          <a:xfrm>
            <a:off x="457200" y="1350951"/>
            <a:ext cx="8142790" cy="1959408"/>
          </a:xfrm>
        </p:spPr>
        <p:txBody>
          <a:bodyPr>
            <a:normAutofit/>
          </a:bodyPr>
          <a:lstStyle/>
          <a:p>
            <a:pPr>
              <a:buClr>
                <a:schemeClr val="tx1"/>
              </a:buClr>
              <a:buSzPct val="100000"/>
              <a:buFont typeface="Arial" panose="020B0604020202020204" pitchFamily="34" charset="0"/>
              <a:buChar char="•"/>
            </a:pPr>
            <a:r>
              <a:rPr lang="en-SG" sz="2200" dirty="0">
                <a:solidFill>
                  <a:srgbClr val="180DF9"/>
                </a:solidFill>
              </a:rPr>
              <a:t>States</a:t>
            </a:r>
            <a:r>
              <a:rPr lang="en-SG" sz="2200" dirty="0"/>
              <a:t>: defined by the values assigned so far</a:t>
            </a:r>
          </a:p>
          <a:p>
            <a:pPr>
              <a:buClr>
                <a:schemeClr val="tx1"/>
              </a:buClr>
              <a:buSzPct val="100000"/>
              <a:buFont typeface="Arial" panose="020B0604020202020204" pitchFamily="34" charset="0"/>
              <a:buChar char="•"/>
            </a:pPr>
            <a:r>
              <a:rPr lang="en-SG" sz="2200" dirty="0">
                <a:solidFill>
                  <a:srgbClr val="180DF9"/>
                </a:solidFill>
              </a:rPr>
              <a:t>Initial state</a:t>
            </a:r>
            <a:r>
              <a:rPr lang="en-SG" sz="2200" dirty="0"/>
              <a:t>: all variables unassigned</a:t>
            </a:r>
          </a:p>
          <a:p>
            <a:pPr>
              <a:buClr>
                <a:schemeClr val="tx1"/>
              </a:buClr>
              <a:buSzPct val="100000"/>
              <a:buFont typeface="Arial" panose="020B0604020202020204" pitchFamily="34" charset="0"/>
              <a:buChar char="•"/>
            </a:pPr>
            <a:r>
              <a:rPr lang="en-SG" sz="2200" dirty="0">
                <a:solidFill>
                  <a:srgbClr val="180DF9"/>
                </a:solidFill>
              </a:rPr>
              <a:t>Actions</a:t>
            </a:r>
            <a:r>
              <a:rPr lang="en-SG" sz="2200" dirty="0"/>
              <a:t>: assign a value to an unassigned variable</a:t>
            </a:r>
          </a:p>
          <a:p>
            <a:pPr>
              <a:buClr>
                <a:schemeClr val="tx1"/>
              </a:buClr>
              <a:buSzPct val="100000"/>
              <a:buFont typeface="Arial" panose="020B0604020202020204" pitchFamily="34" charset="0"/>
              <a:buChar char="•"/>
            </a:pPr>
            <a:r>
              <a:rPr lang="en-SG" sz="2200" dirty="0">
                <a:solidFill>
                  <a:srgbClr val="180DF9"/>
                </a:solidFill>
              </a:rPr>
              <a:t>Goal test</a:t>
            </a:r>
            <a:r>
              <a:rPr lang="en-SG" sz="2200" dirty="0"/>
              <a:t>: all variables assigned, no constraints violated</a:t>
            </a:r>
          </a:p>
        </p:txBody>
      </p:sp>
      <p:sp>
        <p:nvSpPr>
          <p:cNvPr id="19" name="Rectangle 3"/>
          <p:cNvSpPr>
            <a:spLocks noChangeArrowheads="1"/>
          </p:cNvSpPr>
          <p:nvPr/>
        </p:nvSpPr>
        <p:spPr bwMode="auto">
          <a:xfrm>
            <a:off x="1143000" y="136824"/>
            <a:ext cx="12824" cy="692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450" b="0" i="0" u="none" strike="noStrike" kern="1200" cap="none" spc="0" normalizeH="0" baseline="0" noProof="0" dirty="0">
                <a:ln>
                  <a:noFill/>
                </a:ln>
                <a:solidFill>
                  <a:prstClr val="black"/>
                </a:solidFill>
                <a:effectLst/>
                <a:uLnTx/>
                <a:uFillTx/>
                <a:latin typeface="Calibri"/>
                <a:ea typeface="+mn-ea"/>
                <a:cs typeface="+mn-cs"/>
              </a:rPr>
              <a:t> </a:t>
            </a:r>
            <a:endParaRPr kumimoji="0" lang="en-US" altLang="en-US" sz="135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45446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4D3FE7-A0C8-4453-A806-BCAD6F53B901}">
  <ds:schemaRef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http://schemas.microsoft.com/sharepoint/v3"/>
    <ds:schemaRef ds:uri="http://schemas.microsoft.com/office/2006/metadata/properties"/>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6CCB8030-6F99-446F-BD3B-E5E3F435F1FD}">
  <ds:schemaRefs>
    <ds:schemaRef ds:uri="http://schemas.microsoft.com/sharepoint/v3/contenttype/forms"/>
  </ds:schemaRefs>
</ds:datastoreItem>
</file>

<file path=customXml/itemProps3.xml><?xml version="1.0" encoding="utf-8"?>
<ds:datastoreItem xmlns:ds="http://schemas.openxmlformats.org/officeDocument/2006/customXml" ds:itemID="{AFA540F8-4ACB-4DC8-920F-A3CE5A42B9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2298</TotalTime>
  <Words>5037</Words>
  <Application>Microsoft Macintosh PowerPoint</Application>
  <PresentationFormat>On-screen Show (16:9)</PresentationFormat>
  <Paragraphs>2710</Paragraphs>
  <Slides>54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Cambria Math</vt:lpstr>
      <vt:lpstr>Wingdings</vt:lpstr>
      <vt:lpstr>Office Theme</vt:lpstr>
      <vt:lpstr>CZ3005 Artificial Intelligence  Constraint satisfaction and adversarial search </vt:lpstr>
      <vt:lpstr>Lesson Outline</vt:lpstr>
      <vt:lpstr>Constraint Satisfaction Problem (CSP)</vt:lpstr>
      <vt:lpstr>Examples: Real-world CSPs</vt:lpstr>
      <vt:lpstr>CSP</vt:lpstr>
      <vt:lpstr> Example: Cryptarithmetic Puzzle </vt:lpstr>
      <vt:lpstr>Example: Map Colouring</vt:lpstr>
      <vt:lpstr>Some Definitions</vt:lpstr>
      <vt:lpstr>Applying Standard Search</vt:lpstr>
      <vt:lpstr>Applying Standard Search</vt:lpstr>
      <vt:lpstr>Explicit or Implicit?</vt:lpstr>
      <vt:lpstr>Backtracking Search</vt:lpstr>
      <vt:lpstr>Example (4-Queens)</vt:lpstr>
      <vt:lpstr>Heuristics for CSPs</vt:lpstr>
      <vt:lpstr>Example (4-Queens) without Constraint Propagation</vt:lpstr>
      <vt:lpstr>Search Tree of 4-Queens with Constraint Propagation</vt:lpstr>
      <vt:lpstr>Example (Map Colouring)</vt:lpstr>
      <vt:lpstr>Example (Map Colouring)...</vt:lpstr>
      <vt:lpstr>Example (Map Colouring)...</vt:lpstr>
      <vt:lpstr>Example (Map Colouring)...</vt:lpstr>
      <vt:lpstr>Example (Map Colouring)...</vt:lpstr>
      <vt:lpstr>Search Tree of 4-Queens with Constraint Propagation</vt:lpstr>
      <vt:lpstr>Most Constraining Variable</vt:lpstr>
      <vt:lpstr>Least Constraining Value</vt:lpstr>
      <vt:lpstr>Min-Conflicts Heuristic (8-queens)</vt:lpstr>
      <vt:lpstr>CZ3005 Artificial Intelligence  Adversarial Search </vt:lpstr>
      <vt:lpstr>Games as Search Problems</vt:lpstr>
      <vt:lpstr>Games as Search Problems...</vt:lpstr>
      <vt:lpstr> Types of Games </vt:lpstr>
      <vt:lpstr>Game as a Search Problem</vt:lpstr>
      <vt:lpstr>Game Tree for Tic-Tac-Toe</vt:lpstr>
      <vt:lpstr>A Toy Min-Max Example</vt:lpstr>
      <vt:lpstr>A Toy Min-Max Example</vt:lpstr>
      <vt:lpstr>A Toy Min-Max Example</vt:lpstr>
      <vt:lpstr>A Toy Min-Max Example</vt:lpstr>
      <vt:lpstr>A Toy Min-Max Example</vt:lpstr>
      <vt:lpstr>Minimax Search Strategy</vt:lpstr>
      <vt:lpstr>Minimax Search Strategy</vt:lpstr>
      <vt:lpstr>Perfect Decisions by Minimax Algorithm</vt:lpstr>
      <vt:lpstr>Othello 4</vt:lpstr>
      <vt:lpstr>`X' plays first</vt:lpstr>
      <vt:lpstr>Game Tree Othello 4</vt:lpstr>
      <vt:lpstr>Imperfect Decisions</vt:lpstr>
      <vt:lpstr>Evaluation Functions</vt:lpstr>
      <vt:lpstr>Evaluation Functions...</vt:lpstr>
      <vt:lpstr>Evaluation Functions for Othello 4</vt:lpstr>
      <vt:lpstr>Evaluation Functions for Othello 4 ...</vt:lpstr>
      <vt:lpstr>Minimax Search for Othello 4</vt:lpstr>
      <vt:lpstr>Quiescent Search</vt:lpstr>
      <vt:lpstr>Revisit: Alpha Go</vt:lpstr>
      <vt:lpstr>Another Example: Monte Carlo Search Tree (MCST)</vt:lpstr>
      <vt:lpstr>MCST Key Steps</vt:lpstr>
      <vt:lpstr>MCST for Go is very expensive &amp; slow</vt:lpstr>
      <vt:lpstr>MCST: Update f = g() + 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Presenatation Title</dc:title>
  <dc:creator>B Elzer</dc:creator>
  <cp:lastModifiedBy>含望 张</cp:lastModifiedBy>
  <cp:revision>144</cp:revision>
  <dcterms:created xsi:type="dcterms:W3CDTF">2017-05-14T01:29:56Z</dcterms:created>
  <dcterms:modified xsi:type="dcterms:W3CDTF">2022-01-28T02:10:39Z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0x010100E28E816AC679FF4C86C22834E825BD05</vt:lpwstr>
  </property>
</Properties>
</file>